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80" r:id="rId3"/>
    <p:sldId id="260" r:id="rId4"/>
    <p:sldId id="284" r:id="rId5"/>
    <p:sldId id="285" r:id="rId6"/>
    <p:sldId id="286" r:id="rId7"/>
    <p:sldId id="287" r:id="rId8"/>
    <p:sldId id="263" r:id="rId9"/>
    <p:sldId id="264" r:id="rId10"/>
    <p:sldId id="283" r:id="rId11"/>
    <p:sldId id="297" r:id="rId12"/>
    <p:sldId id="266" r:id="rId13"/>
    <p:sldId id="296" r:id="rId14"/>
    <p:sldId id="268" r:id="rId15"/>
    <p:sldId id="281" r:id="rId16"/>
    <p:sldId id="277" r:id="rId17"/>
    <p:sldId id="293" r:id="rId18"/>
    <p:sldId id="294" r:id="rId19"/>
    <p:sldId id="295" r:id="rId20"/>
    <p:sldId id="269" r:id="rId21"/>
    <p:sldId id="273" r:id="rId22"/>
    <p:sldId id="274" r:id="rId23"/>
    <p:sldId id="299" r:id="rId24"/>
    <p:sldId id="288" r:id="rId25"/>
    <p:sldId id="289" r:id="rId26"/>
    <p:sldId id="290" r:id="rId27"/>
    <p:sldId id="291" r:id="rId28"/>
    <p:sldId id="300" r:id="rId29"/>
    <p:sldId id="301" r:id="rId30"/>
    <p:sldId id="272" r:id="rId31"/>
    <p:sldId id="275" r:id="rId32"/>
    <p:sldId id="298" r:id="rId33"/>
    <p:sldId id="292"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rjzfa4fvlobXry+2LcOGBYab3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94660"/>
  </p:normalViewPr>
  <p:slideViewPr>
    <p:cSldViewPr snapToGrid="0">
      <p:cViewPr varScale="1">
        <p:scale>
          <a:sx n="116" d="100"/>
          <a:sy n="116" d="100"/>
        </p:scale>
        <p:origin x="780"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59" name="Google Shape;2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97024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49" name="Google Shape;2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79" name="Google Shape;27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245620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475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053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7f5d1e686a5f9a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77f5d1e686a5f9a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77f5d1e686a5f9a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7" name="Google Shape;2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97" name="Google Shape;29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dy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dyl.co.uk/match-day/" TargetMode="External"/><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tdyl.co.uk/match-postponement/" TargetMode="External"/><Relationship Id="rId4" Type="http://schemas.openxmlformats.org/officeDocument/2006/relationships/hyperlink" Target="https://www.tdyl.co.uk/coach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hyperlink" Target="https://fulltime.thefa.com/home/index.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dyl.co.uk/sfa-affiliation-player-registr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s://www.tdyl.co.uk/charge-respon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dyl.co.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ogin.thefa.com/b2cthefa.onmicrosoft.com/b2c_1a_signup_signin_plyreg/oauth2/v2.0/authorize?client_id=71fbae14-8952-460b-bc96-d12524391890&amp;redirect_uri=https%3A%2F%2Fwholegame.thefa.com%2FIndividual%2FInvoice%2FSummary&amp;response_mode=form_post&amp;response_type=code%20id_token&amp;scope=openid&amp;state=OpenIdConnect.AuthenticationProperties%3DAIfwH5mbLVFGUR_gf3vnPK4Ae0nHCnr1uEOeDWOfPrdRPgnRpurBXGCNgA4J1aLeI76vIZl2HrESKQIolr2UxwskvZY-t08ttw8IOGF56do8B4WqZTFh0Z91X8aDBsXd5nWCF3bVTulKgtP3pLUi90xdR7uKVg-f-QFBAjcUbX2corVIXXGGj7p_vpIMaQ5WobJbGTq1tchCoebJObRp6V9Z5t1oLiryJug8W_tVNEmRuQSWUemQ6xeTG_o&amp;nonce=638603634748381583.MThjYmMxYmYtMjBjZC00MTI4LTgwMGUtNTg4NTZjNGNiMjIzODM1ZDBiOGUtNmFhZC00MTk2LTk2OWItODk5MjhkNzg1MDNh&amp;FAAppToken=WGS&amp;x-client-SKU=ID_NET45&amp;x-client-ver=5.5.0.0"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 y="1824830"/>
            <a:ext cx="11942298" cy="18914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5400" b="1" dirty="0"/>
              <a:t>Taunton &amp; District Youth League</a:t>
            </a:r>
            <a:br>
              <a:rPr lang="en-US" sz="5400" b="1" dirty="0"/>
            </a:br>
            <a:r>
              <a:rPr lang="en-US" sz="5400" b="1" dirty="0"/>
              <a:t>Season 2024/2025 </a:t>
            </a:r>
            <a:endParaRPr sz="5400" b="1" dirty="0"/>
          </a:p>
        </p:txBody>
      </p:sp>
      <p:sp>
        <p:nvSpPr>
          <p:cNvPr id="2" name="TextBox 1">
            <a:extLst>
              <a:ext uri="{FF2B5EF4-FFF2-40B4-BE49-F238E27FC236}">
                <a16:creationId xmlns:a16="http://schemas.microsoft.com/office/drawing/2014/main" id="{0473585B-3043-3AD5-D4E1-BADED7930915}"/>
              </a:ext>
            </a:extLst>
          </p:cNvPr>
          <p:cNvSpPr txBox="1"/>
          <p:nvPr/>
        </p:nvSpPr>
        <p:spPr>
          <a:xfrm>
            <a:off x="5023612" y="3856935"/>
            <a:ext cx="1895071" cy="400110"/>
          </a:xfrm>
          <a:prstGeom prst="rect">
            <a:avLst/>
          </a:prstGeom>
          <a:noFill/>
        </p:spPr>
        <p:txBody>
          <a:bodyPr wrap="none" rtlCol="0">
            <a:spAutoFit/>
          </a:bodyPr>
          <a:lstStyle/>
          <a:p>
            <a:r>
              <a:rPr lang="en-GB" sz="2000" dirty="0">
                <a:hlinkClick r:id="rId3"/>
              </a:rPr>
              <a:t>www.tdyl.co.uk</a:t>
            </a:r>
            <a:endParaRPr lang="en-GB" sz="2000" dirty="0"/>
          </a:p>
        </p:txBody>
      </p:sp>
      <p:pic>
        <p:nvPicPr>
          <p:cNvPr id="6" name="Picture 5">
            <a:extLst>
              <a:ext uri="{FF2B5EF4-FFF2-40B4-BE49-F238E27FC236}">
                <a16:creationId xmlns:a16="http://schemas.microsoft.com/office/drawing/2014/main" id="{E175924D-59B9-E308-DF03-31B2D72F1428}"/>
              </a:ext>
            </a:extLst>
          </p:cNvPr>
          <p:cNvPicPr>
            <a:picLocks noChangeAspect="1"/>
          </p:cNvPicPr>
          <p:nvPr/>
        </p:nvPicPr>
        <p:blipFill>
          <a:blip r:embed="rId4"/>
          <a:stretch>
            <a:fillRect/>
          </a:stretch>
        </p:blipFill>
        <p:spPr>
          <a:xfrm>
            <a:off x="-1" y="4523556"/>
            <a:ext cx="12192000" cy="2334444"/>
          </a:xfrm>
          <a:prstGeom prst="rect">
            <a:avLst/>
          </a:prstGeom>
        </p:spPr>
      </p:pic>
      <p:pic>
        <p:nvPicPr>
          <p:cNvPr id="8" name="Picture 7">
            <a:extLst>
              <a:ext uri="{FF2B5EF4-FFF2-40B4-BE49-F238E27FC236}">
                <a16:creationId xmlns:a16="http://schemas.microsoft.com/office/drawing/2014/main" id="{3746F925-C7BC-D01F-B6C5-C8B877B92A65}"/>
              </a:ext>
            </a:extLst>
          </p:cNvPr>
          <p:cNvPicPr>
            <a:picLocks noChangeAspect="1"/>
          </p:cNvPicPr>
          <p:nvPr/>
        </p:nvPicPr>
        <p:blipFill>
          <a:blip r:embed="rId5"/>
          <a:stretch>
            <a:fillRect/>
          </a:stretch>
        </p:blipFill>
        <p:spPr>
          <a:xfrm>
            <a:off x="0" y="89689"/>
            <a:ext cx="12192000" cy="15338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Google Shape;131;p4" descr="A picture containing clipart&#10;&#10;Description automatically generated">
            <a:extLst>
              <a:ext uri="{FF2B5EF4-FFF2-40B4-BE49-F238E27FC236}">
                <a16:creationId xmlns:a16="http://schemas.microsoft.com/office/drawing/2014/main" id="{683CD79A-3BA5-2CDD-BE8A-03C903DE7200}"/>
              </a:ext>
            </a:extLst>
          </p:cNvPr>
          <p:cNvPicPr preferRelativeResize="0"/>
          <p:nvPr/>
        </p:nvPicPr>
        <p:blipFill rotWithShape="1">
          <a:blip r:embed="rId3">
            <a:alphaModFix/>
          </a:blip>
          <a:srcRect/>
          <a:stretch/>
        </p:blipFill>
        <p:spPr>
          <a:xfrm>
            <a:off x="9868492" y="14665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C857D737-F531-AB1F-5DA5-BCA4E36ACC32}"/>
              </a:ext>
            </a:extLst>
          </p:cNvPr>
          <p:cNvPicPr preferRelativeResize="0"/>
          <p:nvPr/>
        </p:nvPicPr>
        <p:blipFill rotWithShape="1">
          <a:blip r:embed="rId4">
            <a:alphaModFix/>
          </a:blip>
          <a:srcRect/>
          <a:stretch/>
        </p:blipFill>
        <p:spPr>
          <a:xfrm>
            <a:off x="6888657" y="146650"/>
            <a:ext cx="2672437" cy="960818"/>
          </a:xfrm>
          <a:prstGeom prst="rect">
            <a:avLst/>
          </a:prstGeom>
          <a:noFill/>
          <a:ln>
            <a:noFill/>
          </a:ln>
        </p:spPr>
      </p:pic>
      <p:sp>
        <p:nvSpPr>
          <p:cNvPr id="6" name="Google Shape;129;p4">
            <a:extLst>
              <a:ext uri="{FF2B5EF4-FFF2-40B4-BE49-F238E27FC236}">
                <a16:creationId xmlns:a16="http://schemas.microsoft.com/office/drawing/2014/main" id="{D8174CDA-7EC8-0B0E-A338-CAFCC0F979D2}"/>
              </a:ext>
            </a:extLst>
          </p:cNvPr>
          <p:cNvSpPr txBox="1">
            <a:spLocks/>
          </p:cNvSpPr>
          <p:nvPr/>
        </p:nvSpPr>
        <p:spPr>
          <a:xfrm>
            <a:off x="360163" y="146650"/>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League Rules</a:t>
            </a:r>
            <a:endParaRPr lang="en-US" sz="3600" dirty="0"/>
          </a:p>
        </p:txBody>
      </p:sp>
      <p:sp>
        <p:nvSpPr>
          <p:cNvPr id="7" name="Google Shape;183;p10">
            <a:extLst>
              <a:ext uri="{FF2B5EF4-FFF2-40B4-BE49-F238E27FC236}">
                <a16:creationId xmlns:a16="http://schemas.microsoft.com/office/drawing/2014/main" id="{1F815607-565A-2B0D-491A-CABC27B29261}"/>
              </a:ext>
            </a:extLst>
          </p:cNvPr>
          <p:cNvSpPr txBox="1">
            <a:spLocks noGrp="1"/>
          </p:cNvSpPr>
          <p:nvPr>
            <p:ph type="body" idx="1"/>
          </p:nvPr>
        </p:nvSpPr>
        <p:spPr>
          <a:xfrm>
            <a:off x="360163" y="1607374"/>
            <a:ext cx="11294426" cy="3526486"/>
          </a:xfrm>
          <a:prstGeom prst="rect">
            <a:avLst/>
          </a:prstGeom>
          <a:noFill/>
          <a:ln>
            <a:noFill/>
          </a:ln>
        </p:spPr>
        <p:txBody>
          <a:bodyPr spcFirstLastPara="1" wrap="square" lIns="91425" tIns="45700" rIns="91425" bIns="45700" anchor="t" anchorCtr="0">
            <a:normAutofit/>
          </a:bodyPr>
          <a:lstStyle/>
          <a:p>
            <a:pPr lvl="0" indent="-457200" algn="l" rtl="0">
              <a:lnSpc>
                <a:spcPct val="150000"/>
              </a:lnSpc>
              <a:spcBef>
                <a:spcPts val="0"/>
              </a:spcBef>
              <a:spcAft>
                <a:spcPts val="0"/>
              </a:spcAft>
              <a:buClr>
                <a:srgbClr val="FF0000"/>
              </a:buClr>
              <a:buSzPct val="120000"/>
              <a:buFont typeface="Wingdings" panose="05000000000000000000" pitchFamily="2" charset="2"/>
              <a:buChar char="§"/>
            </a:pPr>
            <a:r>
              <a:rPr lang="en-US" sz="2400" dirty="0"/>
              <a:t>Players must not wear spectacles. Contact lenses or sport goggles must be worn instead. This is a health and safety requirement.</a:t>
            </a:r>
            <a:endParaRPr sz="2400" dirty="0"/>
          </a:p>
          <a:p>
            <a:pPr lvl="0" indent="-457200" algn="l" rtl="0">
              <a:lnSpc>
                <a:spcPct val="150000"/>
              </a:lnSpc>
              <a:spcBef>
                <a:spcPts val="1000"/>
              </a:spcBef>
              <a:spcAft>
                <a:spcPts val="0"/>
              </a:spcAft>
              <a:buClr>
                <a:srgbClr val="FF0000"/>
              </a:buClr>
              <a:buSzPct val="120000"/>
              <a:buFont typeface="Wingdings" panose="05000000000000000000" pitchFamily="2" charset="2"/>
              <a:buChar char="§"/>
            </a:pPr>
            <a:r>
              <a:rPr lang="en-US" sz="2400" dirty="0"/>
              <a:t>On a match day you can play with minimum of 6 players (9v9) &amp; a minimum of 9 players (11v11). If you have enough you will play the game. </a:t>
            </a:r>
            <a:endParaRPr sz="2400" dirty="0"/>
          </a:p>
          <a:p>
            <a:pPr lvl="0" indent="-457200" algn="l" rtl="0">
              <a:lnSpc>
                <a:spcPct val="150000"/>
              </a:lnSpc>
              <a:spcBef>
                <a:spcPts val="1000"/>
              </a:spcBef>
              <a:spcAft>
                <a:spcPts val="0"/>
              </a:spcAft>
              <a:buClr>
                <a:srgbClr val="FF0000"/>
              </a:buClr>
              <a:buSzPct val="120000"/>
              <a:buFont typeface="Wingdings" panose="05000000000000000000" pitchFamily="2" charset="2"/>
              <a:buChar char="§"/>
            </a:pPr>
            <a:r>
              <a:rPr lang="en-US" sz="2400" dirty="0"/>
              <a:t>A maximum of 21 players can register per team – twice the age group format + 3</a:t>
            </a:r>
            <a:endParaRPr sz="2400" dirty="0"/>
          </a:p>
        </p:txBody>
      </p:sp>
    </p:spTree>
    <p:extLst>
      <p:ext uri="{BB962C8B-B14F-4D97-AF65-F5344CB8AC3E}">
        <p14:creationId xmlns:p14="http://schemas.microsoft.com/office/powerpoint/2010/main" val="15893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 name="Google Shape;131;p4" descr="A picture containing clipart&#10;&#10;Description automatically generated">
            <a:extLst>
              <a:ext uri="{FF2B5EF4-FFF2-40B4-BE49-F238E27FC236}">
                <a16:creationId xmlns:a16="http://schemas.microsoft.com/office/drawing/2014/main" id="{683CD79A-3BA5-2CDD-BE8A-03C903DE7200}"/>
              </a:ext>
            </a:extLst>
          </p:cNvPr>
          <p:cNvPicPr preferRelativeResize="0"/>
          <p:nvPr/>
        </p:nvPicPr>
        <p:blipFill rotWithShape="1">
          <a:blip r:embed="rId3">
            <a:alphaModFix/>
          </a:blip>
          <a:srcRect/>
          <a:stretch/>
        </p:blipFill>
        <p:spPr>
          <a:xfrm>
            <a:off x="9868492" y="14665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C857D737-F531-AB1F-5DA5-BCA4E36ACC32}"/>
              </a:ext>
            </a:extLst>
          </p:cNvPr>
          <p:cNvPicPr preferRelativeResize="0"/>
          <p:nvPr/>
        </p:nvPicPr>
        <p:blipFill rotWithShape="1">
          <a:blip r:embed="rId4">
            <a:alphaModFix/>
          </a:blip>
          <a:srcRect/>
          <a:stretch/>
        </p:blipFill>
        <p:spPr>
          <a:xfrm>
            <a:off x="6888657" y="146650"/>
            <a:ext cx="2672437" cy="960818"/>
          </a:xfrm>
          <a:prstGeom prst="rect">
            <a:avLst/>
          </a:prstGeom>
          <a:noFill/>
          <a:ln>
            <a:noFill/>
          </a:ln>
        </p:spPr>
      </p:pic>
      <p:sp>
        <p:nvSpPr>
          <p:cNvPr id="6" name="Google Shape;129;p4">
            <a:extLst>
              <a:ext uri="{FF2B5EF4-FFF2-40B4-BE49-F238E27FC236}">
                <a16:creationId xmlns:a16="http://schemas.microsoft.com/office/drawing/2014/main" id="{D8174CDA-7EC8-0B0E-A338-CAFCC0F979D2}"/>
              </a:ext>
            </a:extLst>
          </p:cNvPr>
          <p:cNvSpPr txBox="1">
            <a:spLocks/>
          </p:cNvSpPr>
          <p:nvPr/>
        </p:nvSpPr>
        <p:spPr>
          <a:xfrm>
            <a:off x="360163" y="146650"/>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League Rules</a:t>
            </a:r>
            <a:endParaRPr lang="en-US" sz="3600" dirty="0"/>
          </a:p>
        </p:txBody>
      </p:sp>
      <p:sp>
        <p:nvSpPr>
          <p:cNvPr id="3" name="TextBox 2">
            <a:extLst>
              <a:ext uri="{FF2B5EF4-FFF2-40B4-BE49-F238E27FC236}">
                <a16:creationId xmlns:a16="http://schemas.microsoft.com/office/drawing/2014/main" id="{8DDB2C38-D952-5F5D-C808-48ABAB2C9C69}"/>
              </a:ext>
            </a:extLst>
          </p:cNvPr>
          <p:cNvSpPr txBox="1"/>
          <p:nvPr/>
        </p:nvSpPr>
        <p:spPr>
          <a:xfrm>
            <a:off x="502507" y="1243786"/>
            <a:ext cx="11244649" cy="3943131"/>
          </a:xfrm>
          <a:prstGeom prst="rect">
            <a:avLst/>
          </a:prstGeom>
          <a:noFill/>
        </p:spPr>
        <p:txBody>
          <a:bodyPr wrap="square">
            <a:spAutoFit/>
          </a:bodyPr>
          <a:lstStyle/>
          <a:p>
            <a:pPr marL="361950" indent="-361950" algn="l">
              <a:lnSpc>
                <a:spcPct val="150000"/>
              </a:lnSpc>
              <a:spcBef>
                <a:spcPts val="200"/>
              </a:spcBef>
              <a:spcAft>
                <a:spcPts val="200"/>
              </a:spcAft>
              <a:buClr>
                <a:srgbClr val="FF0000"/>
              </a:buClr>
              <a:buSzPct val="120000"/>
              <a:buFont typeface="Wingdings" panose="05000000000000000000" pitchFamily="2" charset="2"/>
              <a:buChar char="§"/>
            </a:pPr>
            <a:r>
              <a:rPr lang="en-GB" sz="2000" b="1" dirty="0">
                <a:solidFill>
                  <a:srgbClr val="FF0000"/>
                </a:solidFill>
                <a:effectLst/>
                <a:latin typeface="Calibri" panose="020F0502020204030204" pitchFamily="34" charset="0"/>
                <a:ea typeface="FS Jack Light"/>
                <a:cs typeface="FS Jack Light"/>
              </a:rPr>
              <a:t>Powerplay Rule for U11s</a:t>
            </a:r>
          </a:p>
          <a:p>
            <a:pPr algn="l">
              <a:lnSpc>
                <a:spcPct val="150000"/>
              </a:lnSpc>
              <a:spcBef>
                <a:spcPts val="200"/>
              </a:spcBef>
              <a:spcAft>
                <a:spcPts val="200"/>
              </a:spcAft>
              <a:buClr>
                <a:srgbClr val="FF0000"/>
              </a:buClr>
              <a:buSzPct val="120000"/>
            </a:pPr>
            <a:endParaRPr lang="en-GB" sz="2000" dirty="0">
              <a:solidFill>
                <a:srgbClr val="FF0000"/>
              </a:solidFill>
              <a:effectLst/>
              <a:latin typeface="FS Jack Light"/>
              <a:ea typeface="FS Jack Light"/>
              <a:cs typeface="FS Jack Light"/>
            </a:endParaRPr>
          </a:p>
          <a:p>
            <a:pPr marL="715963" indent="-354013" algn="l">
              <a:lnSpc>
                <a:spcPct val="150000"/>
              </a:lnSpc>
              <a:spcBef>
                <a:spcPts val="200"/>
              </a:spcBef>
              <a:spcAft>
                <a:spcPts val="200"/>
              </a:spcAft>
              <a:buClrTx/>
              <a:buSzPct val="100000"/>
              <a:buFont typeface="Wingdings" panose="05000000000000000000" pitchFamily="2" charset="2"/>
              <a:buChar char="§"/>
            </a:pPr>
            <a:r>
              <a:rPr lang="en-GB" sz="2000" dirty="0">
                <a:solidFill>
                  <a:schemeClr val="tx1"/>
                </a:solidFill>
                <a:effectLst/>
                <a:latin typeface="Calibri" panose="020F0502020204030204" pitchFamily="34" charset="0"/>
                <a:ea typeface="FS Jack Light"/>
                <a:cs typeface="FS Jack Light"/>
              </a:rPr>
              <a:t>The powerplay rule will take effect within an U11 game if a team is losing by a 5-goal difference a further additional player can be added so that 9 v 9 becomes 10 v 9.</a:t>
            </a:r>
            <a:endParaRPr lang="en-GB" sz="2000" dirty="0">
              <a:solidFill>
                <a:schemeClr val="tx1"/>
              </a:solidFill>
              <a:effectLst/>
              <a:latin typeface="FS Jack Light"/>
              <a:ea typeface="FS Jack Light"/>
              <a:cs typeface="FS Jack Light"/>
            </a:endParaRPr>
          </a:p>
          <a:p>
            <a:pPr marL="715963" indent="-354013" algn="l">
              <a:lnSpc>
                <a:spcPct val="150000"/>
              </a:lnSpc>
              <a:spcBef>
                <a:spcPts val="200"/>
              </a:spcBef>
              <a:spcAft>
                <a:spcPts val="200"/>
              </a:spcAft>
              <a:buClrTx/>
              <a:buSzPct val="100000"/>
              <a:buFont typeface="Wingdings" panose="05000000000000000000" pitchFamily="2" charset="2"/>
              <a:buChar char="§"/>
            </a:pPr>
            <a:r>
              <a:rPr lang="en-GB" sz="2000" dirty="0">
                <a:solidFill>
                  <a:schemeClr val="tx1"/>
                </a:solidFill>
                <a:effectLst/>
                <a:latin typeface="Calibri" panose="020F0502020204030204" pitchFamily="34" charset="0"/>
                <a:ea typeface="FS Jack Light"/>
                <a:cs typeface="FS Jack Light"/>
              </a:rPr>
              <a:t>However, if the goal difference reduces to less that 5 then a player needs to be removed, returning to 9 v 9. This does not need to be the player that was added.</a:t>
            </a:r>
            <a:endParaRPr lang="en-GB" sz="2000" dirty="0">
              <a:solidFill>
                <a:schemeClr val="tx1"/>
              </a:solidFill>
              <a:effectLst/>
              <a:latin typeface="FS Jack Light"/>
              <a:ea typeface="FS Jack Light"/>
              <a:cs typeface="FS Jack Light"/>
            </a:endParaRPr>
          </a:p>
          <a:p>
            <a:pPr marL="715963" indent="-354013" algn="l">
              <a:lnSpc>
                <a:spcPct val="150000"/>
              </a:lnSpc>
              <a:spcBef>
                <a:spcPts val="200"/>
              </a:spcBef>
              <a:spcAft>
                <a:spcPts val="200"/>
              </a:spcAft>
              <a:buClrTx/>
              <a:buSzPct val="100000"/>
              <a:buFont typeface="Wingdings" panose="05000000000000000000" pitchFamily="2" charset="2"/>
              <a:buChar char="§"/>
            </a:pPr>
            <a:r>
              <a:rPr lang="en-GB" sz="2000" dirty="0">
                <a:solidFill>
                  <a:schemeClr val="tx1"/>
                </a:solidFill>
                <a:effectLst/>
                <a:latin typeface="Calibri" panose="020F0502020204030204" pitchFamily="34" charset="0"/>
                <a:ea typeface="FS Jack Light"/>
                <a:cs typeface="FS Jack Light"/>
              </a:rPr>
              <a:t>Should the losing goal difference increase from 5 to 10 then a further additional player can be added so that 10 v 9 becomes 11 v 9.</a:t>
            </a:r>
            <a:endParaRPr lang="en-GB" sz="2000" dirty="0">
              <a:solidFill>
                <a:schemeClr val="tx1"/>
              </a:solidFill>
              <a:effectLst/>
              <a:latin typeface="FS Jack Light"/>
              <a:ea typeface="FS Jack Light"/>
              <a:cs typeface="FS Jack Light"/>
            </a:endParaRPr>
          </a:p>
        </p:txBody>
      </p:sp>
    </p:spTree>
    <p:extLst>
      <p:ext uri="{BB962C8B-B14F-4D97-AF65-F5344CB8AC3E}">
        <p14:creationId xmlns:p14="http://schemas.microsoft.com/office/powerpoint/2010/main" val="427654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g377f5d1e686a5f9a_0"/>
          <p:cNvSpPr txBox="1">
            <a:spLocks noGrp="1"/>
          </p:cNvSpPr>
          <p:nvPr>
            <p:ph type="subTitle" idx="1"/>
          </p:nvPr>
        </p:nvSpPr>
        <p:spPr>
          <a:xfrm>
            <a:off x="360163" y="1543024"/>
            <a:ext cx="11366616" cy="4569018"/>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000" b="1" dirty="0">
                <a:solidFill>
                  <a:srgbClr val="FF0000"/>
                </a:solidFill>
              </a:rPr>
              <a:t>If in any doubt, ask your age group Secretary for help </a:t>
            </a:r>
          </a:p>
          <a:p>
            <a:pPr marL="0" lvl="0" indent="0" algn="ctr" rtl="0">
              <a:spcBef>
                <a:spcPts val="1000"/>
              </a:spcBef>
              <a:spcAft>
                <a:spcPts val="0"/>
              </a:spcAft>
              <a:buNone/>
            </a:pPr>
            <a:endParaRPr lang="en-US" sz="2000" dirty="0"/>
          </a:p>
          <a:p>
            <a:pPr marL="0" lvl="0" indent="0" algn="ctr" rtl="0">
              <a:spcBef>
                <a:spcPts val="1000"/>
              </a:spcBef>
              <a:spcAft>
                <a:spcPts val="0"/>
              </a:spcAft>
              <a:buNone/>
            </a:pPr>
            <a:r>
              <a:rPr lang="en-US" sz="2000" dirty="0"/>
              <a:t>Use the contact form on the league website to make contact where possible. WhatsApp can be used when appropriate.</a:t>
            </a:r>
          </a:p>
          <a:p>
            <a:pPr marL="0" lvl="0" indent="0" algn="ctr" rtl="0">
              <a:spcBef>
                <a:spcPts val="1000"/>
              </a:spcBef>
              <a:spcAft>
                <a:spcPts val="0"/>
              </a:spcAft>
              <a:buNone/>
            </a:pPr>
            <a:endParaRPr sz="2000" dirty="0"/>
          </a:p>
          <a:p>
            <a:pPr marL="0" lvl="0" indent="0" algn="ctr" rtl="0">
              <a:spcBef>
                <a:spcPts val="1000"/>
              </a:spcBef>
              <a:spcAft>
                <a:spcPts val="0"/>
              </a:spcAft>
              <a:buNone/>
            </a:pPr>
            <a:r>
              <a:rPr lang="en-US" sz="2000" b="1" dirty="0">
                <a:solidFill>
                  <a:srgbClr val="FF0000"/>
                </a:solidFill>
              </a:rPr>
              <a:t>Postponements</a:t>
            </a:r>
            <a:r>
              <a:rPr lang="en-US" sz="2000" dirty="0"/>
              <a:t> - call your age group Secretary </a:t>
            </a:r>
            <a:r>
              <a:rPr lang="en-US" sz="2000" dirty="0">
                <a:solidFill>
                  <a:srgbClr val="FF0000"/>
                </a:solidFill>
              </a:rPr>
              <a:t>FIRST </a:t>
            </a:r>
            <a:r>
              <a:rPr lang="en-US" sz="2000" dirty="0">
                <a:solidFill>
                  <a:schemeClr val="tx1"/>
                </a:solidFill>
              </a:rPr>
              <a:t>and use the match day postponement form</a:t>
            </a:r>
          </a:p>
          <a:p>
            <a:pPr marL="0" lvl="0" indent="0" algn="ctr" rtl="0">
              <a:spcBef>
                <a:spcPts val="1000"/>
              </a:spcBef>
              <a:spcAft>
                <a:spcPts val="0"/>
              </a:spcAft>
              <a:buNone/>
            </a:pPr>
            <a:endParaRPr sz="2000" dirty="0">
              <a:solidFill>
                <a:srgbClr val="FF0000"/>
              </a:solidFill>
            </a:endParaRPr>
          </a:p>
          <a:p>
            <a:pPr marL="0" lvl="0" indent="0" algn="ctr" rtl="0">
              <a:spcBef>
                <a:spcPts val="1000"/>
              </a:spcBef>
              <a:spcAft>
                <a:spcPts val="0"/>
              </a:spcAft>
              <a:buNone/>
            </a:pPr>
            <a:r>
              <a:rPr lang="en-US" sz="2000" b="1" dirty="0">
                <a:solidFill>
                  <a:srgbClr val="FF0000"/>
                </a:solidFill>
              </a:rPr>
              <a:t>Change of time / venue</a:t>
            </a:r>
          </a:p>
          <a:p>
            <a:pPr marL="0" lvl="0" indent="0" algn="ctr" rtl="0">
              <a:spcBef>
                <a:spcPts val="1000"/>
              </a:spcBef>
              <a:spcAft>
                <a:spcPts val="0"/>
              </a:spcAft>
              <a:buNone/>
            </a:pPr>
            <a:r>
              <a:rPr lang="en-US" sz="2000" dirty="0"/>
              <a:t>you can login to FA Fulltime and amend this once agreed with your age group secretary.</a:t>
            </a:r>
          </a:p>
          <a:p>
            <a:pPr marL="0" lvl="0" indent="0" algn="ctr" rtl="0">
              <a:spcBef>
                <a:spcPts val="1000"/>
              </a:spcBef>
              <a:spcAft>
                <a:spcPts val="0"/>
              </a:spcAft>
              <a:buNone/>
            </a:pPr>
            <a:r>
              <a:rPr lang="en-US" sz="2000" dirty="0"/>
              <a:t>Please do this a minimum of 7 days ahead of the arranged fixture or request that</a:t>
            </a:r>
          </a:p>
          <a:p>
            <a:pPr marL="0" lvl="0" indent="0" algn="ctr" rtl="0">
              <a:spcBef>
                <a:spcPts val="1000"/>
              </a:spcBef>
              <a:spcAft>
                <a:spcPts val="0"/>
              </a:spcAft>
              <a:buNone/>
            </a:pPr>
            <a:r>
              <a:rPr lang="en-US" sz="2000" dirty="0"/>
              <a:t>your age group Secretary</a:t>
            </a:r>
            <a:endParaRPr sz="2000" dirty="0">
              <a:solidFill>
                <a:srgbClr val="FF0000"/>
              </a:solidFill>
            </a:endParaRPr>
          </a:p>
        </p:txBody>
      </p:sp>
      <p:pic>
        <p:nvPicPr>
          <p:cNvPr id="2" name="Google Shape;131;p4" descr="A picture containing clipart&#10;&#10;Description automatically generated">
            <a:extLst>
              <a:ext uri="{FF2B5EF4-FFF2-40B4-BE49-F238E27FC236}">
                <a16:creationId xmlns:a16="http://schemas.microsoft.com/office/drawing/2014/main" id="{56B311BE-7FDA-DB09-AF20-62A9A71D1CC9}"/>
              </a:ext>
            </a:extLst>
          </p:cNvPr>
          <p:cNvPicPr preferRelativeResize="0"/>
          <p:nvPr/>
        </p:nvPicPr>
        <p:blipFill rotWithShape="1">
          <a:blip r:embed="rId3">
            <a:alphaModFix/>
          </a:blip>
          <a:srcRect/>
          <a:stretch/>
        </p:blipFill>
        <p:spPr>
          <a:xfrm>
            <a:off x="9868492" y="146650"/>
            <a:ext cx="1963345" cy="960818"/>
          </a:xfrm>
          <a:prstGeom prst="rect">
            <a:avLst/>
          </a:prstGeom>
          <a:noFill/>
          <a:ln>
            <a:noFill/>
          </a:ln>
        </p:spPr>
      </p:pic>
      <p:pic>
        <p:nvPicPr>
          <p:cNvPr id="4" name="Google Shape;132;p4" descr="A close up of a logo&#10;&#10;Description automatically generated">
            <a:extLst>
              <a:ext uri="{FF2B5EF4-FFF2-40B4-BE49-F238E27FC236}">
                <a16:creationId xmlns:a16="http://schemas.microsoft.com/office/drawing/2014/main" id="{94415A7B-3438-D42E-7160-3FC06959B8E6}"/>
              </a:ext>
            </a:extLst>
          </p:cNvPr>
          <p:cNvPicPr preferRelativeResize="0"/>
          <p:nvPr/>
        </p:nvPicPr>
        <p:blipFill rotWithShape="1">
          <a:blip r:embed="rId4">
            <a:alphaModFix/>
          </a:blip>
          <a:srcRect/>
          <a:stretch/>
        </p:blipFill>
        <p:spPr>
          <a:xfrm>
            <a:off x="6888657" y="146650"/>
            <a:ext cx="2672437" cy="960818"/>
          </a:xfrm>
          <a:prstGeom prst="rect">
            <a:avLst/>
          </a:prstGeom>
          <a:noFill/>
          <a:ln>
            <a:noFill/>
          </a:ln>
        </p:spPr>
      </p:pic>
      <p:sp>
        <p:nvSpPr>
          <p:cNvPr id="6" name="Google Shape;129;p4">
            <a:extLst>
              <a:ext uri="{FF2B5EF4-FFF2-40B4-BE49-F238E27FC236}">
                <a16:creationId xmlns:a16="http://schemas.microsoft.com/office/drawing/2014/main" id="{8CABC0B7-0E23-CDCF-798B-228EBA8078FA}"/>
              </a:ext>
            </a:extLst>
          </p:cNvPr>
          <p:cNvSpPr txBox="1">
            <a:spLocks/>
          </p:cNvSpPr>
          <p:nvPr/>
        </p:nvSpPr>
        <p:spPr>
          <a:xfrm>
            <a:off x="360163" y="146650"/>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ASK</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73F82-6D0B-1D5C-F57E-C1CA6367BC39}"/>
              </a:ext>
            </a:extLst>
          </p:cNvPr>
          <p:cNvPicPr>
            <a:picLocks noChangeAspect="1"/>
          </p:cNvPicPr>
          <p:nvPr/>
        </p:nvPicPr>
        <p:blipFill>
          <a:blip r:embed="rId2"/>
          <a:stretch>
            <a:fillRect/>
          </a:stretch>
        </p:blipFill>
        <p:spPr>
          <a:xfrm>
            <a:off x="1299291" y="0"/>
            <a:ext cx="9235197" cy="6858000"/>
          </a:xfrm>
          <a:prstGeom prst="rect">
            <a:avLst/>
          </a:prstGeom>
        </p:spPr>
      </p:pic>
      <p:sp>
        <p:nvSpPr>
          <p:cNvPr id="6" name="Oval 5">
            <a:extLst>
              <a:ext uri="{FF2B5EF4-FFF2-40B4-BE49-F238E27FC236}">
                <a16:creationId xmlns:a16="http://schemas.microsoft.com/office/drawing/2014/main" id="{3927A1D2-D8B1-3F16-D8FA-51E01ED3216F}"/>
              </a:ext>
            </a:extLst>
          </p:cNvPr>
          <p:cNvSpPr/>
          <p:nvPr/>
        </p:nvSpPr>
        <p:spPr>
          <a:xfrm>
            <a:off x="6323090" y="567261"/>
            <a:ext cx="1114658" cy="68650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21D562DC-2923-16CF-D936-D6B7B5F2300C}"/>
              </a:ext>
            </a:extLst>
          </p:cNvPr>
          <p:cNvCxnSpPr>
            <a:cxnSpLocks/>
            <a:stCxn id="10" idx="1"/>
          </p:cNvCxnSpPr>
          <p:nvPr/>
        </p:nvCxnSpPr>
        <p:spPr>
          <a:xfrm flipH="1" flipV="1">
            <a:off x="7230359" y="1253765"/>
            <a:ext cx="3425069" cy="1788856"/>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Google Shape;129;p4">
            <a:extLst>
              <a:ext uri="{FF2B5EF4-FFF2-40B4-BE49-F238E27FC236}">
                <a16:creationId xmlns:a16="http://schemas.microsoft.com/office/drawing/2014/main" id="{090208BF-A030-9E31-E2F9-3673B72185F3}"/>
              </a:ext>
            </a:extLst>
          </p:cNvPr>
          <p:cNvSpPr txBox="1">
            <a:spLocks/>
          </p:cNvSpPr>
          <p:nvPr/>
        </p:nvSpPr>
        <p:spPr>
          <a:xfrm>
            <a:off x="10655428" y="2656241"/>
            <a:ext cx="1299291"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2400" b="1" dirty="0"/>
              <a:t>Fixtures</a:t>
            </a:r>
            <a:endParaRPr lang="en-US" sz="2400" dirty="0"/>
          </a:p>
        </p:txBody>
      </p:sp>
      <p:sp>
        <p:nvSpPr>
          <p:cNvPr id="14" name="Oval 13">
            <a:extLst>
              <a:ext uri="{FF2B5EF4-FFF2-40B4-BE49-F238E27FC236}">
                <a16:creationId xmlns:a16="http://schemas.microsoft.com/office/drawing/2014/main" id="{A826E00D-FB7C-4FB2-B702-E1F1172644C0}"/>
              </a:ext>
            </a:extLst>
          </p:cNvPr>
          <p:cNvSpPr/>
          <p:nvPr/>
        </p:nvSpPr>
        <p:spPr>
          <a:xfrm>
            <a:off x="3572034" y="567261"/>
            <a:ext cx="1114658" cy="68650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72DBC7E8-B872-2E5B-3DCD-31654E23AC62}"/>
              </a:ext>
            </a:extLst>
          </p:cNvPr>
          <p:cNvCxnSpPr>
            <a:cxnSpLocks/>
          </p:cNvCxnSpPr>
          <p:nvPr/>
        </p:nvCxnSpPr>
        <p:spPr>
          <a:xfrm flipV="1">
            <a:off x="961534" y="1223367"/>
            <a:ext cx="3118707" cy="1432874"/>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Google Shape;129;p4">
            <a:extLst>
              <a:ext uri="{FF2B5EF4-FFF2-40B4-BE49-F238E27FC236}">
                <a16:creationId xmlns:a16="http://schemas.microsoft.com/office/drawing/2014/main" id="{E71A7D02-3F10-CBAB-096D-1D9AB56AD56F}"/>
              </a:ext>
            </a:extLst>
          </p:cNvPr>
          <p:cNvSpPr txBox="1">
            <a:spLocks/>
          </p:cNvSpPr>
          <p:nvPr/>
        </p:nvSpPr>
        <p:spPr>
          <a:xfrm>
            <a:off x="27133" y="2269861"/>
            <a:ext cx="961534"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2400" b="1" dirty="0"/>
              <a:t>Rules</a:t>
            </a:r>
            <a:endParaRPr lang="en-US" sz="2400" dirty="0"/>
          </a:p>
        </p:txBody>
      </p:sp>
    </p:spTree>
    <p:extLst>
      <p:ext uri="{BB962C8B-B14F-4D97-AF65-F5344CB8AC3E}">
        <p14:creationId xmlns:p14="http://schemas.microsoft.com/office/powerpoint/2010/main" val="161258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12"/>
          <p:cNvSpPr txBox="1">
            <a:spLocks noGrp="1"/>
          </p:cNvSpPr>
          <p:nvPr>
            <p:ph type="body" idx="1"/>
          </p:nvPr>
        </p:nvSpPr>
        <p:spPr>
          <a:xfrm>
            <a:off x="240632" y="1248998"/>
            <a:ext cx="11510210" cy="5357748"/>
          </a:xfrm>
          <a:prstGeom prst="rect">
            <a:avLst/>
          </a:prstGeom>
          <a:noFill/>
          <a:ln>
            <a:noFill/>
          </a:ln>
        </p:spPr>
        <p:txBody>
          <a:bodyPr spcFirstLastPara="1" wrap="square" lIns="91425" tIns="45700" rIns="91425" bIns="45700" anchor="t" anchorCtr="0">
            <a:noAutofit/>
          </a:bodyPr>
          <a:lstStyle/>
          <a:p>
            <a:pPr marL="342900" algn="just">
              <a:spcBef>
                <a:spcPts val="0"/>
              </a:spcBef>
              <a:buClr>
                <a:srgbClr val="FF0000"/>
              </a:buClr>
              <a:buSzPct val="120000"/>
              <a:buFont typeface="Wingdings" panose="05000000000000000000" pitchFamily="2" charset="2"/>
              <a:buChar char="§"/>
            </a:pPr>
            <a:r>
              <a:rPr lang="en-US" sz="2000" dirty="0"/>
              <a:t>U11 (9 v 9) - 9 Players on the pitch and a maximum of 5 subs (roll on/off subs with permission of the referee. Must be named correctly on your team sheet along with Manager and coaches.</a:t>
            </a:r>
          </a:p>
          <a:p>
            <a:pPr marL="0" lvl="0" indent="0" algn="just" rtl="0">
              <a:lnSpc>
                <a:spcPct val="90000"/>
              </a:lnSpc>
              <a:spcBef>
                <a:spcPts val="0"/>
              </a:spcBef>
              <a:spcAft>
                <a:spcPts val="0"/>
              </a:spcAft>
              <a:buClr>
                <a:srgbClr val="FF0000"/>
              </a:buClr>
              <a:buSzPct val="120000"/>
              <a:buNone/>
            </a:pPr>
            <a:endParaRPr lang="en-GB" sz="2000" dirty="0"/>
          </a:p>
          <a:p>
            <a:pPr marL="342900" lvl="0" algn="just" rtl="0">
              <a:lnSpc>
                <a:spcPct val="90000"/>
              </a:lnSpc>
              <a:spcBef>
                <a:spcPts val="0"/>
              </a:spcBef>
              <a:spcAft>
                <a:spcPts val="0"/>
              </a:spcAft>
              <a:buClr>
                <a:srgbClr val="FF0000"/>
              </a:buClr>
              <a:buSzPct val="120000"/>
              <a:buFont typeface="Wingdings" panose="05000000000000000000" pitchFamily="2" charset="2"/>
              <a:buChar char="§"/>
            </a:pPr>
            <a:r>
              <a:rPr lang="en-GB" sz="2000" dirty="0"/>
              <a:t>All players must be registered with the league to be eligible to play.  </a:t>
            </a:r>
            <a:r>
              <a:rPr lang="en-GB" sz="2000" b="1" dirty="0">
                <a:solidFill>
                  <a:srgbClr val="FF0000"/>
                </a:solidFill>
              </a:rPr>
              <a:t>DO NOT </a:t>
            </a:r>
            <a:r>
              <a:rPr lang="en-GB" sz="2000" dirty="0"/>
              <a:t>play an unregistered player or you will be fined.  U12s and up will lose points and be fined.</a:t>
            </a:r>
            <a:endParaRPr sz="2000" dirty="0"/>
          </a:p>
          <a:p>
            <a:pPr marL="342900" lvl="0" algn="just" rtl="0">
              <a:lnSpc>
                <a:spcPct val="120000"/>
              </a:lnSpc>
              <a:spcBef>
                <a:spcPts val="1000"/>
              </a:spcBef>
              <a:spcAft>
                <a:spcPts val="0"/>
              </a:spcAft>
              <a:buClr>
                <a:srgbClr val="FF0000"/>
              </a:buClr>
              <a:buSzPct val="120000"/>
              <a:buFont typeface="Wingdings" panose="05000000000000000000" pitchFamily="2" charset="2"/>
              <a:buChar char="§"/>
            </a:pPr>
            <a:r>
              <a:rPr lang="en-US" sz="2000" dirty="0"/>
              <a:t>Home teams are responsible for contacting the Referee and opposition, 3 days prior to a game.  Email, phone call or message are OK, but you must give the following details:</a:t>
            </a:r>
          </a:p>
          <a:p>
            <a:pPr marL="342900" lvl="0" algn="just" rtl="0">
              <a:lnSpc>
                <a:spcPct val="120000"/>
              </a:lnSpc>
              <a:spcBef>
                <a:spcPts val="1000"/>
              </a:spcBef>
              <a:spcAft>
                <a:spcPts val="0"/>
              </a:spcAft>
              <a:buClr>
                <a:srgbClr val="FF0000"/>
              </a:buClr>
              <a:buSzPct val="120000"/>
              <a:buFont typeface="Wingdings" panose="05000000000000000000" pitchFamily="2" charset="2"/>
              <a:buChar char="§"/>
            </a:pPr>
            <a:endParaRPr sz="2000" dirty="0"/>
          </a:p>
          <a:p>
            <a:pPr marL="742950" lvl="1" indent="-285750" algn="just">
              <a:spcBef>
                <a:spcPts val="1000"/>
              </a:spcBef>
              <a:buClrTx/>
              <a:buSzPct val="100000"/>
              <a:buFont typeface="Arial" panose="020B0604020202020204" pitchFamily="34" charset="0"/>
              <a:buChar char="•"/>
            </a:pPr>
            <a:r>
              <a:rPr lang="en-US" sz="2000" dirty="0"/>
              <a:t>the ground (full address &amp; postcode),</a:t>
            </a:r>
          </a:p>
          <a:p>
            <a:pPr marL="742950" lvl="1" indent="-285750" algn="just">
              <a:spcBef>
                <a:spcPts val="1000"/>
              </a:spcBef>
              <a:buClrTx/>
              <a:buSzPct val="100000"/>
              <a:buFont typeface="Arial" panose="020B0604020202020204" pitchFamily="34" charset="0"/>
              <a:buChar char="•"/>
            </a:pPr>
            <a:r>
              <a:rPr lang="en-US" sz="2000" dirty="0"/>
              <a:t>playing </a:t>
            </a:r>
            <a:r>
              <a:rPr lang="en-US" sz="2000" dirty="0" err="1"/>
              <a:t>colours</a:t>
            </a:r>
            <a:r>
              <a:rPr lang="en-US" sz="2000" dirty="0"/>
              <a:t> of outfield players and keeper - </a:t>
            </a:r>
            <a:r>
              <a:rPr lang="en-US" sz="2000" dirty="0">
                <a:solidFill>
                  <a:srgbClr val="FF0000"/>
                </a:solidFill>
              </a:rPr>
              <a:t>Home team change </a:t>
            </a:r>
            <a:r>
              <a:rPr lang="en-US" sz="2000" dirty="0" err="1">
                <a:solidFill>
                  <a:srgbClr val="FF0000"/>
                </a:solidFill>
              </a:rPr>
              <a:t>colours</a:t>
            </a:r>
            <a:r>
              <a:rPr lang="en-US" sz="2000" dirty="0">
                <a:solidFill>
                  <a:srgbClr val="FF0000"/>
                </a:solidFill>
              </a:rPr>
              <a:t> or wear bibs </a:t>
            </a:r>
            <a:r>
              <a:rPr lang="en-US" sz="2000" dirty="0"/>
              <a:t>when there is a clash</a:t>
            </a:r>
          </a:p>
          <a:p>
            <a:pPr marL="742950" lvl="1" indent="-285750" algn="just">
              <a:spcBef>
                <a:spcPts val="1000"/>
              </a:spcBef>
              <a:buClrTx/>
              <a:buSzPct val="100000"/>
              <a:buFont typeface="Arial" panose="020B0604020202020204" pitchFamily="34" charset="0"/>
              <a:buChar char="•"/>
            </a:pPr>
            <a:r>
              <a:rPr lang="en-US" sz="2000" dirty="0"/>
              <a:t>facilities (toilets, changing rooms, refreshments), car parking, dogs etc. </a:t>
            </a:r>
          </a:p>
          <a:p>
            <a:pPr marL="742950" lvl="1" indent="-285750" algn="just">
              <a:spcBef>
                <a:spcPts val="1000"/>
              </a:spcBef>
              <a:buClrTx/>
              <a:buSzPct val="100000"/>
              <a:buFont typeface="Arial" panose="020B0604020202020204" pitchFamily="34" charset="0"/>
              <a:buChar char="•"/>
            </a:pPr>
            <a:endParaRPr lang="en-US" sz="2000" dirty="0"/>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If a league referee has not been allocated by Wednesday, teams will need to find a club referee they agree on or referee half the game each.</a:t>
            </a:r>
            <a:endParaRPr sz="2000" dirty="0"/>
          </a:p>
        </p:txBody>
      </p:sp>
      <p:pic>
        <p:nvPicPr>
          <p:cNvPr id="2" name="Google Shape;131;p4" descr="A picture containing clipart&#10;&#10;Description automatically generated">
            <a:extLst>
              <a:ext uri="{FF2B5EF4-FFF2-40B4-BE49-F238E27FC236}">
                <a16:creationId xmlns:a16="http://schemas.microsoft.com/office/drawing/2014/main" id="{F3275A7D-6486-ED91-082D-78E0248C9CB1}"/>
              </a:ext>
            </a:extLst>
          </p:cNvPr>
          <p:cNvPicPr preferRelativeResize="0"/>
          <p:nvPr/>
        </p:nvPicPr>
        <p:blipFill rotWithShape="1">
          <a:blip r:embed="rId3">
            <a:alphaModFix/>
          </a:blip>
          <a:srcRect/>
          <a:stretch/>
        </p:blipFill>
        <p:spPr>
          <a:xfrm>
            <a:off x="9868492" y="146650"/>
            <a:ext cx="1963345" cy="960818"/>
          </a:xfrm>
          <a:prstGeom prst="rect">
            <a:avLst/>
          </a:prstGeom>
          <a:noFill/>
          <a:ln>
            <a:noFill/>
          </a:ln>
        </p:spPr>
      </p:pic>
      <p:pic>
        <p:nvPicPr>
          <p:cNvPr id="3" name="Google Shape;132;p4" descr="A close up of a logo&#10;&#10;Description automatically generated">
            <a:extLst>
              <a:ext uri="{FF2B5EF4-FFF2-40B4-BE49-F238E27FC236}">
                <a16:creationId xmlns:a16="http://schemas.microsoft.com/office/drawing/2014/main" id="{5833E878-0B17-D408-70DE-CED16CF3F4BC}"/>
              </a:ext>
            </a:extLst>
          </p:cNvPr>
          <p:cNvPicPr preferRelativeResize="0"/>
          <p:nvPr/>
        </p:nvPicPr>
        <p:blipFill rotWithShape="1">
          <a:blip r:embed="rId4">
            <a:alphaModFix/>
          </a:blip>
          <a:srcRect/>
          <a:stretch/>
        </p:blipFill>
        <p:spPr>
          <a:xfrm>
            <a:off x="6888657" y="146650"/>
            <a:ext cx="2672437" cy="960818"/>
          </a:xfrm>
          <a:prstGeom prst="rect">
            <a:avLst/>
          </a:prstGeom>
          <a:noFill/>
          <a:ln>
            <a:noFill/>
          </a:ln>
        </p:spPr>
      </p:pic>
      <p:sp>
        <p:nvSpPr>
          <p:cNvPr id="4" name="Google Shape;129;p4">
            <a:extLst>
              <a:ext uri="{FF2B5EF4-FFF2-40B4-BE49-F238E27FC236}">
                <a16:creationId xmlns:a16="http://schemas.microsoft.com/office/drawing/2014/main" id="{E94F2009-F193-D104-FC92-CEF60E7844ED}"/>
              </a:ext>
            </a:extLst>
          </p:cNvPr>
          <p:cNvSpPr txBox="1">
            <a:spLocks/>
          </p:cNvSpPr>
          <p:nvPr/>
        </p:nvSpPr>
        <p:spPr>
          <a:xfrm>
            <a:off x="240632" y="146650"/>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Pre-Match Preparations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2" end="2"/>
                                            </p:txEl>
                                          </p:spTgt>
                                        </p:tgtEl>
                                        <p:attrNameLst>
                                          <p:attrName>style.visibility</p:attrName>
                                        </p:attrNameLst>
                                      </p:cBhvr>
                                      <p:to>
                                        <p:strVal val="visible"/>
                                      </p:to>
                                    </p:set>
                                    <p:animEffect transition="in" filter="fade">
                                      <p:cBhvr>
                                        <p:cTn id="12" dur="1000"/>
                                        <p:tgtEl>
                                          <p:spTgt spid="2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3" end="3"/>
                                            </p:txEl>
                                          </p:spTgt>
                                        </p:tgtEl>
                                        <p:attrNameLst>
                                          <p:attrName>style.visibility</p:attrName>
                                        </p:attrNameLst>
                                      </p:cBhvr>
                                      <p:to>
                                        <p:strVal val="visible"/>
                                      </p:to>
                                    </p:set>
                                    <p:animEffect transition="in" filter="fade">
                                      <p:cBhvr>
                                        <p:cTn id="17" dur="1000"/>
                                        <p:tgtEl>
                                          <p:spTgt spid="2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5" end="5"/>
                                            </p:txEl>
                                          </p:spTgt>
                                        </p:tgtEl>
                                        <p:attrNameLst>
                                          <p:attrName>style.visibility</p:attrName>
                                        </p:attrNameLst>
                                      </p:cBhvr>
                                      <p:to>
                                        <p:strVal val="visible"/>
                                      </p:to>
                                    </p:set>
                                    <p:animEffect transition="in" filter="fade">
                                      <p:cBhvr>
                                        <p:cTn id="22" dur="1000"/>
                                        <p:tgtEl>
                                          <p:spTgt spid="2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6" end="6"/>
                                            </p:txEl>
                                          </p:spTgt>
                                        </p:tgtEl>
                                        <p:attrNameLst>
                                          <p:attrName>style.visibility</p:attrName>
                                        </p:attrNameLst>
                                      </p:cBhvr>
                                      <p:to>
                                        <p:strVal val="visible"/>
                                      </p:to>
                                    </p:set>
                                    <p:animEffect transition="in" filter="fade">
                                      <p:cBhvr>
                                        <p:cTn id="27" dur="1000"/>
                                        <p:tgtEl>
                                          <p:spTgt spid="2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xEl>
                                              <p:pRg st="7" end="7"/>
                                            </p:txEl>
                                          </p:spTgt>
                                        </p:tgtEl>
                                        <p:attrNameLst>
                                          <p:attrName>style.visibility</p:attrName>
                                        </p:attrNameLst>
                                      </p:cBhvr>
                                      <p:to>
                                        <p:strVal val="visible"/>
                                      </p:to>
                                    </p:set>
                                    <p:animEffect transition="in" filter="fade">
                                      <p:cBhvr>
                                        <p:cTn id="32" dur="1000"/>
                                        <p:tgtEl>
                                          <p:spTgt spid="2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0">
                                            <p:txEl>
                                              <p:pRg st="9" end="9"/>
                                            </p:txEl>
                                          </p:spTgt>
                                        </p:tgtEl>
                                        <p:attrNameLst>
                                          <p:attrName>style.visibility</p:attrName>
                                        </p:attrNameLst>
                                      </p:cBhvr>
                                      <p:to>
                                        <p:strVal val="visible"/>
                                      </p:to>
                                    </p:set>
                                    <p:animEffect transition="in" filter="fade">
                                      <p:cBhvr>
                                        <p:cTn id="37" dur="1000"/>
                                        <p:tgtEl>
                                          <p:spTgt spid="2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B3728A-7298-89D9-E603-188A9411FBF3}"/>
              </a:ext>
            </a:extLst>
          </p:cNvPr>
          <p:cNvGraphicFramePr>
            <a:graphicFrameLocks noGrp="1"/>
          </p:cNvGraphicFramePr>
          <p:nvPr>
            <p:extLst>
              <p:ext uri="{D42A27DB-BD31-4B8C-83A1-F6EECF244321}">
                <p14:modId xmlns:p14="http://schemas.microsoft.com/office/powerpoint/2010/main" val="816655848"/>
              </p:ext>
            </p:extLst>
          </p:nvPr>
        </p:nvGraphicFramePr>
        <p:xfrm>
          <a:off x="128337" y="46512"/>
          <a:ext cx="7963402" cy="6676498"/>
        </p:xfrm>
        <a:graphic>
          <a:graphicData uri="http://schemas.openxmlformats.org/drawingml/2006/table">
            <a:tbl>
              <a:tblPr firstRow="1" firstCol="1" bandRow="1">
                <a:tableStyleId>{5C22544A-7EE6-4342-B048-85BDC9FD1C3A}</a:tableStyleId>
              </a:tblPr>
              <a:tblGrid>
                <a:gridCol w="1831673">
                  <a:extLst>
                    <a:ext uri="{9D8B030D-6E8A-4147-A177-3AD203B41FA5}">
                      <a16:colId xmlns:a16="http://schemas.microsoft.com/office/drawing/2014/main" val="2919748165"/>
                    </a:ext>
                  </a:extLst>
                </a:gridCol>
                <a:gridCol w="6131729">
                  <a:extLst>
                    <a:ext uri="{9D8B030D-6E8A-4147-A177-3AD203B41FA5}">
                      <a16:colId xmlns:a16="http://schemas.microsoft.com/office/drawing/2014/main" val="1951800068"/>
                    </a:ext>
                  </a:extLst>
                </a:gridCol>
              </a:tblGrid>
              <a:tr h="485363">
                <a:tc>
                  <a:txBody>
                    <a:bodyPr/>
                    <a:lstStyle/>
                    <a:p>
                      <a:pPr>
                        <a:lnSpc>
                          <a:spcPct val="115000"/>
                        </a:lnSpc>
                        <a:spcAft>
                          <a:spcPts val="1000"/>
                        </a:spcAft>
                      </a:pPr>
                      <a:r>
                        <a:rPr lang="en-GB" sz="1100" dirty="0">
                          <a:effectLst/>
                        </a:rPr>
                        <a:t>Match between:</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a:effectLst/>
                        </a:rPr>
                        <a:t>Home Team name vs Away Team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2671683744"/>
                  </a:ext>
                </a:extLst>
              </a:tr>
              <a:tr h="485363">
                <a:tc>
                  <a:txBody>
                    <a:bodyPr/>
                    <a:lstStyle/>
                    <a:p>
                      <a:pPr>
                        <a:lnSpc>
                          <a:spcPct val="115000"/>
                        </a:lnSpc>
                        <a:spcAft>
                          <a:spcPts val="1000"/>
                        </a:spcAft>
                      </a:pPr>
                      <a:r>
                        <a:rPr lang="en-GB" sz="1100">
                          <a:effectLst/>
                        </a:rPr>
                        <a:t>Date &amp; KO Time:</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a:effectLst/>
                        </a:rPr>
                        <a:t>Day, date, KO 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2839229489"/>
                  </a:ext>
                </a:extLst>
              </a:tr>
              <a:tr h="1416284">
                <a:tc>
                  <a:txBody>
                    <a:bodyPr/>
                    <a:lstStyle/>
                    <a:p>
                      <a:pPr>
                        <a:lnSpc>
                          <a:spcPct val="115000"/>
                        </a:lnSpc>
                        <a:spcAft>
                          <a:spcPts val="1000"/>
                        </a:spcAft>
                      </a:pPr>
                      <a:r>
                        <a:rPr lang="en-GB" sz="1100" dirty="0">
                          <a:effectLst/>
                        </a:rPr>
                        <a:t>Venue Details:</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a:effectLst/>
                        </a:rPr>
                        <a:t>Anytown FC, Football Road, FA12 3FA </a:t>
                      </a:r>
                    </a:p>
                    <a:p>
                      <a:pPr>
                        <a:lnSpc>
                          <a:spcPct val="115000"/>
                        </a:lnSpc>
                        <a:spcAft>
                          <a:spcPts val="1000"/>
                        </a:spcAft>
                      </a:pPr>
                      <a:r>
                        <a:rPr lang="en-GB" sz="1100">
                          <a:effectLst/>
                        </a:rPr>
                        <a:t> </a:t>
                      </a:r>
                    </a:p>
                    <a:p>
                      <a:pPr>
                        <a:lnSpc>
                          <a:spcPct val="115000"/>
                        </a:lnSpc>
                        <a:spcAft>
                          <a:spcPts val="1000"/>
                        </a:spcAft>
                      </a:pPr>
                      <a:r>
                        <a:rPr lang="en-GB" sz="1100">
                          <a:effectLst/>
                        </a:rPr>
                        <a:t>Please note and inform all that the carpark is pay and display.</a:t>
                      </a:r>
                    </a:p>
                    <a:p>
                      <a:pPr>
                        <a:lnSpc>
                          <a:spcPct val="115000"/>
                        </a:lnSpc>
                        <a:spcAft>
                          <a:spcPts val="1000"/>
                        </a:spcAft>
                      </a:pPr>
                      <a:r>
                        <a:rPr lang="en-GB" sz="1100">
                          <a:effectLst/>
                        </a:rPr>
                        <a:t>Parking available in the neighbouring streets. </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2045181422"/>
                  </a:ext>
                </a:extLst>
              </a:tr>
              <a:tr h="1105977">
                <a:tc>
                  <a:txBody>
                    <a:bodyPr/>
                    <a:lstStyle/>
                    <a:p>
                      <a:pPr>
                        <a:lnSpc>
                          <a:spcPct val="115000"/>
                        </a:lnSpc>
                        <a:spcAft>
                          <a:spcPts val="1000"/>
                        </a:spcAft>
                      </a:pPr>
                      <a:r>
                        <a:rPr lang="en-GB" sz="1100">
                          <a:effectLst/>
                        </a:rPr>
                        <a:t>Team Colours:</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dirty="0">
                          <a:effectLst/>
                        </a:rPr>
                        <a:t>Blue &amp; White shirts, Blue shorts &amp; socks</a:t>
                      </a:r>
                    </a:p>
                    <a:p>
                      <a:pPr>
                        <a:lnSpc>
                          <a:spcPct val="115000"/>
                        </a:lnSpc>
                        <a:spcAft>
                          <a:spcPts val="1000"/>
                        </a:spcAft>
                      </a:pPr>
                      <a:r>
                        <a:rPr lang="en-GB" sz="1100" dirty="0">
                          <a:effectLst/>
                        </a:rPr>
                        <a:t>GK in grey shirt, short and socks</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1605664583"/>
                  </a:ext>
                </a:extLst>
              </a:tr>
              <a:tr h="795670">
                <a:tc>
                  <a:txBody>
                    <a:bodyPr/>
                    <a:lstStyle/>
                    <a:p>
                      <a:pPr>
                        <a:lnSpc>
                          <a:spcPct val="115000"/>
                        </a:lnSpc>
                        <a:spcAft>
                          <a:spcPts val="1000"/>
                        </a:spcAft>
                      </a:pPr>
                      <a:r>
                        <a:rPr lang="en-GB" sz="1100">
                          <a:effectLst/>
                        </a:rPr>
                        <a:t>Facilities: </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dirty="0">
                          <a:effectLst/>
                        </a:rPr>
                        <a:t>Toilets available in the clubhouse  / sports centre / in the local garage across the road.</a:t>
                      </a:r>
                    </a:p>
                    <a:p>
                      <a:pPr>
                        <a:lnSpc>
                          <a:spcPct val="115000"/>
                        </a:lnSpc>
                        <a:spcAft>
                          <a:spcPts val="1000"/>
                        </a:spcAft>
                      </a:pPr>
                      <a:r>
                        <a:rPr lang="en-GB" sz="1100" dirty="0">
                          <a:effectLst/>
                        </a:rPr>
                        <a:t> </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671680852"/>
                  </a:ext>
                </a:extLst>
              </a:tr>
              <a:tr h="485363">
                <a:tc>
                  <a:txBody>
                    <a:bodyPr/>
                    <a:lstStyle/>
                    <a:p>
                      <a:pPr>
                        <a:lnSpc>
                          <a:spcPct val="115000"/>
                        </a:lnSpc>
                        <a:spcAft>
                          <a:spcPts val="1000"/>
                        </a:spcAft>
                      </a:pPr>
                      <a:r>
                        <a:rPr lang="en-GB" sz="1100">
                          <a:effectLst/>
                        </a:rPr>
                        <a:t>Hospitality: </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a:effectLst/>
                        </a:rPr>
                        <a:t>Refreshments will be on sale from the kitchen via the outside window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753309544"/>
                  </a:ext>
                </a:extLst>
              </a:tr>
              <a:tr h="1790427">
                <a:tc>
                  <a:txBody>
                    <a:bodyPr/>
                    <a:lstStyle/>
                    <a:p>
                      <a:pPr>
                        <a:lnSpc>
                          <a:spcPct val="115000"/>
                        </a:lnSpc>
                        <a:spcAft>
                          <a:spcPts val="1000"/>
                        </a:spcAft>
                      </a:pPr>
                      <a:r>
                        <a:rPr lang="en-GB" sz="1100">
                          <a:effectLst/>
                        </a:rPr>
                        <a:t>Referee: </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tc>
                  <a:txBody>
                    <a:bodyPr/>
                    <a:lstStyle/>
                    <a:p>
                      <a:pPr>
                        <a:lnSpc>
                          <a:spcPct val="115000"/>
                        </a:lnSpc>
                        <a:spcAft>
                          <a:spcPts val="1000"/>
                        </a:spcAft>
                      </a:pPr>
                      <a:r>
                        <a:rPr lang="en-GB" sz="1100" dirty="0">
                          <a:effectLst/>
                        </a:rPr>
                        <a:t>Changing room will be available for you or No changing facilities</a:t>
                      </a:r>
                    </a:p>
                    <a:p>
                      <a:pPr>
                        <a:lnSpc>
                          <a:spcPct val="115000"/>
                        </a:lnSpc>
                        <a:spcAft>
                          <a:spcPts val="1000"/>
                        </a:spcAft>
                      </a:pPr>
                      <a:r>
                        <a:rPr lang="en-GB" sz="1100" dirty="0">
                          <a:effectLst/>
                        </a:rPr>
                        <a:t>Please confirm your expenses and agree method of payment.  Cash at the start of match day or other method of payment i.e. bank transfer.</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tc>
                <a:extLst>
                  <a:ext uri="{0D108BD9-81ED-4DB2-BD59-A6C34878D82A}">
                    <a16:rowId xmlns:a16="http://schemas.microsoft.com/office/drawing/2014/main" val="3182997088"/>
                  </a:ext>
                </a:extLst>
              </a:tr>
            </a:tbl>
          </a:graphicData>
        </a:graphic>
      </p:graphicFrame>
      <p:sp>
        <p:nvSpPr>
          <p:cNvPr id="3" name="Rectangle 1">
            <a:extLst>
              <a:ext uri="{FF2B5EF4-FFF2-40B4-BE49-F238E27FC236}">
                <a16:creationId xmlns:a16="http://schemas.microsoft.com/office/drawing/2014/main" id="{25BAC9D7-D6C5-5D48-179C-72C5CD8EFB04}"/>
              </a:ext>
            </a:extLst>
          </p:cNvPr>
          <p:cNvSpPr>
            <a:spLocks noChangeArrowheads="1"/>
          </p:cNvSpPr>
          <p:nvPr/>
        </p:nvSpPr>
        <p:spPr bwMode="auto">
          <a:xfrm>
            <a:off x="8398042" y="3259723"/>
            <a:ext cx="34249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Confirmation of Fixture Example</a:t>
            </a:r>
            <a:endParaRPr kumimoji="0" lang="en-GB" altLang="en-US" sz="1800" b="1" i="0" u="none" strike="noStrike" cap="none" normalizeH="0" baseline="0" dirty="0">
              <a:ln>
                <a:noFill/>
              </a:ln>
              <a:solidFill>
                <a:schemeClr val="tx1"/>
              </a:solidFill>
              <a:effectLst/>
              <a:latin typeface="Arial" panose="020B0604020202020204" pitchFamily="34" charset="0"/>
            </a:endParaRPr>
          </a:p>
        </p:txBody>
      </p:sp>
      <p:pic>
        <p:nvPicPr>
          <p:cNvPr id="4" name="Google Shape;131;p4" descr="A picture containing clipart&#10;&#10;Description automatically generated">
            <a:extLst>
              <a:ext uri="{FF2B5EF4-FFF2-40B4-BE49-F238E27FC236}">
                <a16:creationId xmlns:a16="http://schemas.microsoft.com/office/drawing/2014/main" id="{6D0107C0-4B58-C996-2483-1E7C4A61C729}"/>
              </a:ext>
            </a:extLst>
          </p:cNvPr>
          <p:cNvPicPr preferRelativeResize="0"/>
          <p:nvPr/>
        </p:nvPicPr>
        <p:blipFill rotWithShape="1">
          <a:blip r:embed="rId2">
            <a:alphaModFix/>
          </a:blip>
          <a:srcRect/>
          <a:stretch/>
        </p:blipFill>
        <p:spPr>
          <a:xfrm>
            <a:off x="9745771" y="103012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D474E12D-2630-48B8-4673-DFBC69AE38EA}"/>
              </a:ext>
            </a:extLst>
          </p:cNvPr>
          <p:cNvPicPr preferRelativeResize="0"/>
          <p:nvPr/>
        </p:nvPicPr>
        <p:blipFill rotWithShape="1">
          <a:blip r:embed="rId3">
            <a:alphaModFix/>
          </a:blip>
          <a:srcRect/>
          <a:stretch/>
        </p:blipFill>
        <p:spPr>
          <a:xfrm>
            <a:off x="9391226" y="39282"/>
            <a:ext cx="2672437" cy="960818"/>
          </a:xfrm>
          <a:prstGeom prst="rect">
            <a:avLst/>
          </a:prstGeom>
          <a:noFill/>
          <a:ln>
            <a:noFill/>
          </a:ln>
        </p:spPr>
      </p:pic>
    </p:spTree>
    <p:extLst>
      <p:ext uri="{BB962C8B-B14F-4D97-AF65-F5344CB8AC3E}">
        <p14:creationId xmlns:p14="http://schemas.microsoft.com/office/powerpoint/2010/main" val="283870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23"/>
          <p:cNvSpPr txBox="1">
            <a:spLocks noGrp="1"/>
          </p:cNvSpPr>
          <p:nvPr>
            <p:ph type="body" idx="1"/>
          </p:nvPr>
        </p:nvSpPr>
        <p:spPr>
          <a:xfrm>
            <a:off x="308811" y="1333918"/>
            <a:ext cx="11523026" cy="5066882"/>
          </a:xfrm>
          <a:prstGeom prst="rect">
            <a:avLst/>
          </a:prstGeom>
          <a:noFill/>
          <a:ln>
            <a:noFill/>
          </a:ln>
        </p:spPr>
        <p:txBody>
          <a:bodyPr spcFirstLastPara="1" wrap="square" lIns="91425" tIns="45700" rIns="91425" bIns="45700" anchor="t" anchorCtr="0">
            <a:noAutofit/>
          </a:bodyPr>
          <a:lstStyle/>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Please stay in a small technical area on the side-line and not run up and down the touchline. Spectators on one side of the pitch behind respect barrier and coaches and players on the other side of the pitch.</a:t>
            </a:r>
            <a:endParaRPr sz="2000" dirty="0"/>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Do not enter the field of play without the referee's permission. All coaches and players to stay behind the respect line keeping the pitch line clear.</a:t>
            </a:r>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Pitches - Corner flags (4 corners + halfway line), correct size goals for 9v9, correct size pitch for 9v9, respect barriers etc.  Refer to information on the league website for goal and pitch sizes.</a:t>
            </a:r>
          </a:p>
          <a:p>
            <a:pPr marL="228600" lvl="0" indent="-228600" algn="just" rtl="0">
              <a:lnSpc>
                <a:spcPct val="90000"/>
              </a:lnSpc>
              <a:spcBef>
                <a:spcPts val="1000"/>
              </a:spcBef>
              <a:spcAft>
                <a:spcPts val="0"/>
              </a:spcAft>
              <a:buClr>
                <a:schemeClr val="dk1"/>
              </a:buClr>
              <a:buSzPts val="2800"/>
              <a:buChar char="•"/>
            </a:pPr>
            <a:endParaRPr lang="en-US" sz="2000" dirty="0"/>
          </a:p>
          <a:p>
            <a:pPr marL="0" lvl="0" indent="0" algn="just" rtl="0">
              <a:lnSpc>
                <a:spcPct val="90000"/>
              </a:lnSpc>
              <a:spcBef>
                <a:spcPts val="1000"/>
              </a:spcBef>
              <a:spcAft>
                <a:spcPts val="0"/>
              </a:spcAft>
              <a:buClr>
                <a:schemeClr val="dk1"/>
              </a:buClr>
              <a:buSzPts val="2800"/>
              <a:buNone/>
            </a:pPr>
            <a:r>
              <a:rPr lang="en-GB" sz="2000" dirty="0"/>
              <a:t>Match Day Guidance - </a:t>
            </a:r>
            <a:r>
              <a:rPr lang="en-GB" sz="2000" dirty="0">
                <a:hlinkClick r:id="rId3"/>
              </a:rPr>
              <a:t>https://www.tdyl.co.uk/match-day/</a:t>
            </a:r>
            <a:endParaRPr lang="en-GB" sz="2000" dirty="0"/>
          </a:p>
          <a:p>
            <a:pPr marL="0" lvl="0" indent="0" algn="just" rtl="0">
              <a:lnSpc>
                <a:spcPct val="90000"/>
              </a:lnSpc>
              <a:spcBef>
                <a:spcPts val="1000"/>
              </a:spcBef>
              <a:spcAft>
                <a:spcPts val="0"/>
              </a:spcAft>
              <a:buClr>
                <a:schemeClr val="dk1"/>
              </a:buClr>
              <a:buSzPts val="2800"/>
              <a:buNone/>
            </a:pPr>
            <a:endParaRPr lang="en-GB" sz="2000" dirty="0"/>
          </a:p>
          <a:p>
            <a:pPr marL="0" lvl="0" indent="0" algn="just" rtl="0">
              <a:lnSpc>
                <a:spcPct val="90000"/>
              </a:lnSpc>
              <a:spcBef>
                <a:spcPts val="1000"/>
              </a:spcBef>
              <a:spcAft>
                <a:spcPts val="0"/>
              </a:spcAft>
              <a:buClr>
                <a:schemeClr val="dk1"/>
              </a:buClr>
              <a:buSzPts val="2800"/>
              <a:buNone/>
            </a:pPr>
            <a:r>
              <a:rPr lang="en-GB" sz="2000" dirty="0"/>
              <a:t>Coach Guidance - </a:t>
            </a:r>
            <a:r>
              <a:rPr lang="en-GB" sz="2000" dirty="0">
                <a:hlinkClick r:id="rId4"/>
              </a:rPr>
              <a:t>https://www.tdyl.co.uk/coaches/</a:t>
            </a:r>
            <a:endParaRPr lang="en-GB" sz="2000" dirty="0"/>
          </a:p>
          <a:p>
            <a:pPr marL="0" lvl="0" indent="0" algn="just" rtl="0">
              <a:lnSpc>
                <a:spcPct val="90000"/>
              </a:lnSpc>
              <a:spcBef>
                <a:spcPts val="1000"/>
              </a:spcBef>
              <a:spcAft>
                <a:spcPts val="0"/>
              </a:spcAft>
              <a:buClr>
                <a:schemeClr val="dk1"/>
              </a:buClr>
              <a:buSzPts val="2800"/>
              <a:buNone/>
            </a:pPr>
            <a:endParaRPr lang="en-GB" sz="2000" dirty="0"/>
          </a:p>
          <a:p>
            <a:pPr marL="0" lvl="0" indent="0" algn="just" rtl="0">
              <a:lnSpc>
                <a:spcPct val="90000"/>
              </a:lnSpc>
              <a:spcBef>
                <a:spcPts val="1000"/>
              </a:spcBef>
              <a:spcAft>
                <a:spcPts val="0"/>
              </a:spcAft>
              <a:buClr>
                <a:schemeClr val="dk1"/>
              </a:buClr>
              <a:buSzPts val="2800"/>
              <a:buNone/>
            </a:pPr>
            <a:r>
              <a:rPr lang="en-GB" sz="2000" dirty="0"/>
              <a:t>Match Day Postponement Form - </a:t>
            </a:r>
            <a:r>
              <a:rPr lang="en-GB" sz="2000" dirty="0">
                <a:hlinkClick r:id="rId5"/>
              </a:rPr>
              <a:t>https://www.tdyl.co.uk/match-postponement/</a:t>
            </a:r>
            <a:endParaRPr sz="2000" dirty="0"/>
          </a:p>
        </p:txBody>
      </p:sp>
      <p:pic>
        <p:nvPicPr>
          <p:cNvPr id="6" name="Google Shape;131;p4" descr="A picture containing clipart&#10;&#10;Description automatically generated">
            <a:extLst>
              <a:ext uri="{FF2B5EF4-FFF2-40B4-BE49-F238E27FC236}">
                <a16:creationId xmlns:a16="http://schemas.microsoft.com/office/drawing/2014/main" id="{506A2888-BA3E-162A-ECD4-9853297C2A36}"/>
              </a:ext>
            </a:extLst>
          </p:cNvPr>
          <p:cNvPicPr preferRelativeResize="0"/>
          <p:nvPr/>
        </p:nvPicPr>
        <p:blipFill rotWithShape="1">
          <a:blip r:embed="rId6">
            <a:alphaModFix/>
          </a:blip>
          <a:srcRect/>
          <a:stretch/>
        </p:blipFill>
        <p:spPr>
          <a:xfrm>
            <a:off x="9868492" y="146650"/>
            <a:ext cx="1963345" cy="960818"/>
          </a:xfrm>
          <a:prstGeom prst="rect">
            <a:avLst/>
          </a:prstGeom>
          <a:noFill/>
          <a:ln>
            <a:noFill/>
          </a:ln>
        </p:spPr>
      </p:pic>
      <p:pic>
        <p:nvPicPr>
          <p:cNvPr id="7" name="Google Shape;132;p4" descr="A close up of a logo&#10;&#10;Description automatically generated">
            <a:extLst>
              <a:ext uri="{FF2B5EF4-FFF2-40B4-BE49-F238E27FC236}">
                <a16:creationId xmlns:a16="http://schemas.microsoft.com/office/drawing/2014/main" id="{C14BE6DB-DD07-A85F-4008-2F1A3FD91B61}"/>
              </a:ext>
            </a:extLst>
          </p:cNvPr>
          <p:cNvPicPr preferRelativeResize="0"/>
          <p:nvPr/>
        </p:nvPicPr>
        <p:blipFill rotWithShape="1">
          <a:blip r:embed="rId7">
            <a:alphaModFix/>
          </a:blip>
          <a:srcRect/>
          <a:stretch/>
        </p:blipFill>
        <p:spPr>
          <a:xfrm>
            <a:off x="6888657" y="146650"/>
            <a:ext cx="2672437" cy="960818"/>
          </a:xfrm>
          <a:prstGeom prst="rect">
            <a:avLst/>
          </a:prstGeom>
          <a:noFill/>
          <a:ln>
            <a:noFill/>
          </a:ln>
        </p:spPr>
      </p:pic>
      <p:pic>
        <p:nvPicPr>
          <p:cNvPr id="9" name="Google Shape;132;p4" descr="A close up of a logo&#10;&#10;Description automatically generated">
            <a:extLst>
              <a:ext uri="{FF2B5EF4-FFF2-40B4-BE49-F238E27FC236}">
                <a16:creationId xmlns:a16="http://schemas.microsoft.com/office/drawing/2014/main" id="{4989DBF9-F859-EE11-710B-DDD46F4C784D}"/>
              </a:ext>
            </a:extLst>
          </p:cNvPr>
          <p:cNvPicPr preferRelativeResize="0"/>
          <p:nvPr/>
        </p:nvPicPr>
        <p:blipFill rotWithShape="1">
          <a:blip r:embed="rId7">
            <a:alphaModFix/>
          </a:blip>
          <a:srcRect/>
          <a:stretch/>
        </p:blipFill>
        <p:spPr>
          <a:xfrm>
            <a:off x="6864593" y="146650"/>
            <a:ext cx="2672437" cy="960818"/>
          </a:xfrm>
          <a:prstGeom prst="rect">
            <a:avLst/>
          </a:prstGeom>
          <a:noFill/>
          <a:ln>
            <a:noFill/>
          </a:ln>
        </p:spPr>
      </p:pic>
      <p:sp>
        <p:nvSpPr>
          <p:cNvPr id="2" name="Google Shape;129;p4">
            <a:extLst>
              <a:ext uri="{FF2B5EF4-FFF2-40B4-BE49-F238E27FC236}">
                <a16:creationId xmlns:a16="http://schemas.microsoft.com/office/drawing/2014/main" id="{5AF1AB5D-0EE4-15D5-93F2-F0056AF6D095}"/>
              </a:ext>
            </a:extLst>
          </p:cNvPr>
          <p:cNvSpPr txBox="1">
            <a:spLocks/>
          </p:cNvSpPr>
          <p:nvPr/>
        </p:nvSpPr>
        <p:spPr>
          <a:xfrm>
            <a:off x="360163" y="240679"/>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Match Day</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A6083-8B93-61E5-F606-4D05F2A1A50A}"/>
              </a:ext>
            </a:extLst>
          </p:cNvPr>
          <p:cNvPicPr>
            <a:picLocks noChangeAspect="1"/>
          </p:cNvPicPr>
          <p:nvPr/>
        </p:nvPicPr>
        <p:blipFill>
          <a:blip r:embed="rId2"/>
          <a:stretch>
            <a:fillRect/>
          </a:stretch>
        </p:blipFill>
        <p:spPr>
          <a:xfrm>
            <a:off x="1488471" y="0"/>
            <a:ext cx="9215057" cy="6858000"/>
          </a:xfrm>
          <a:prstGeom prst="rect">
            <a:avLst/>
          </a:prstGeom>
        </p:spPr>
      </p:pic>
      <p:pic>
        <p:nvPicPr>
          <p:cNvPr id="7" name="Picture 6">
            <a:extLst>
              <a:ext uri="{FF2B5EF4-FFF2-40B4-BE49-F238E27FC236}">
                <a16:creationId xmlns:a16="http://schemas.microsoft.com/office/drawing/2014/main" id="{23FDA2FC-07B2-2D7F-7444-90BADEA52818}"/>
              </a:ext>
            </a:extLst>
          </p:cNvPr>
          <p:cNvPicPr>
            <a:picLocks noChangeAspect="1"/>
          </p:cNvPicPr>
          <p:nvPr/>
        </p:nvPicPr>
        <p:blipFill>
          <a:blip r:embed="rId2"/>
          <a:stretch>
            <a:fillRect/>
          </a:stretch>
        </p:blipFill>
        <p:spPr>
          <a:xfrm>
            <a:off x="1488471" y="0"/>
            <a:ext cx="9215057" cy="6858000"/>
          </a:xfrm>
          <a:prstGeom prst="rect">
            <a:avLst/>
          </a:prstGeom>
        </p:spPr>
      </p:pic>
      <p:pic>
        <p:nvPicPr>
          <p:cNvPr id="9" name="Picture 8">
            <a:extLst>
              <a:ext uri="{FF2B5EF4-FFF2-40B4-BE49-F238E27FC236}">
                <a16:creationId xmlns:a16="http://schemas.microsoft.com/office/drawing/2014/main" id="{F1A4420A-67D8-2876-F9B8-198EAA22FA6E}"/>
              </a:ext>
            </a:extLst>
          </p:cNvPr>
          <p:cNvPicPr>
            <a:picLocks noChangeAspect="1"/>
          </p:cNvPicPr>
          <p:nvPr/>
        </p:nvPicPr>
        <p:blipFill>
          <a:blip r:embed="rId2"/>
          <a:stretch>
            <a:fillRect/>
          </a:stretch>
        </p:blipFill>
        <p:spPr>
          <a:xfrm>
            <a:off x="1488471" y="0"/>
            <a:ext cx="9215057" cy="6858000"/>
          </a:xfrm>
          <a:prstGeom prst="rect">
            <a:avLst/>
          </a:prstGeom>
        </p:spPr>
      </p:pic>
    </p:spTree>
    <p:extLst>
      <p:ext uri="{BB962C8B-B14F-4D97-AF65-F5344CB8AC3E}">
        <p14:creationId xmlns:p14="http://schemas.microsoft.com/office/powerpoint/2010/main" val="84456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AE5BA-13A3-ED0D-07B6-5109C2D2981C}"/>
              </a:ext>
            </a:extLst>
          </p:cNvPr>
          <p:cNvPicPr>
            <a:picLocks noChangeAspect="1"/>
          </p:cNvPicPr>
          <p:nvPr/>
        </p:nvPicPr>
        <p:blipFill>
          <a:blip r:embed="rId2"/>
          <a:stretch>
            <a:fillRect/>
          </a:stretch>
        </p:blipFill>
        <p:spPr>
          <a:xfrm>
            <a:off x="1439941" y="0"/>
            <a:ext cx="9312118" cy="6858000"/>
          </a:xfrm>
          <a:prstGeom prst="rect">
            <a:avLst/>
          </a:prstGeom>
        </p:spPr>
      </p:pic>
    </p:spTree>
    <p:extLst>
      <p:ext uri="{BB962C8B-B14F-4D97-AF65-F5344CB8AC3E}">
        <p14:creationId xmlns:p14="http://schemas.microsoft.com/office/powerpoint/2010/main" val="12202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921C24-EE2E-3A2A-CE31-43DF2069C54E}"/>
              </a:ext>
            </a:extLst>
          </p:cNvPr>
          <p:cNvPicPr>
            <a:picLocks noChangeAspect="1"/>
          </p:cNvPicPr>
          <p:nvPr/>
        </p:nvPicPr>
        <p:blipFill>
          <a:blip r:embed="rId2"/>
          <a:stretch>
            <a:fillRect/>
          </a:stretch>
        </p:blipFill>
        <p:spPr>
          <a:xfrm>
            <a:off x="1391879" y="0"/>
            <a:ext cx="9408242" cy="6858000"/>
          </a:xfrm>
          <a:prstGeom prst="rect">
            <a:avLst/>
          </a:prstGeom>
        </p:spPr>
      </p:pic>
    </p:spTree>
    <p:extLst>
      <p:ext uri="{BB962C8B-B14F-4D97-AF65-F5344CB8AC3E}">
        <p14:creationId xmlns:p14="http://schemas.microsoft.com/office/powerpoint/2010/main" val="286283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1F9EF-391E-6F05-6003-E98A0FC79BF0}"/>
              </a:ext>
            </a:extLst>
          </p:cNvPr>
          <p:cNvPicPr>
            <a:picLocks noChangeAspect="1"/>
          </p:cNvPicPr>
          <p:nvPr/>
        </p:nvPicPr>
        <p:blipFill>
          <a:blip r:embed="rId2"/>
          <a:stretch>
            <a:fillRect/>
          </a:stretch>
        </p:blipFill>
        <p:spPr>
          <a:xfrm>
            <a:off x="1453458" y="0"/>
            <a:ext cx="9285084" cy="6858000"/>
          </a:xfrm>
          <a:prstGeom prst="rect">
            <a:avLst/>
          </a:prstGeom>
        </p:spPr>
      </p:pic>
    </p:spTree>
    <p:extLst>
      <p:ext uri="{BB962C8B-B14F-4D97-AF65-F5344CB8AC3E}">
        <p14:creationId xmlns:p14="http://schemas.microsoft.com/office/powerpoint/2010/main" val="99925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13"/>
          <p:cNvSpPr txBox="1">
            <a:spLocks noGrp="1"/>
          </p:cNvSpPr>
          <p:nvPr>
            <p:ph type="body" idx="1"/>
          </p:nvPr>
        </p:nvSpPr>
        <p:spPr>
          <a:xfrm>
            <a:off x="160420" y="494992"/>
            <a:ext cx="11615269" cy="5868015"/>
          </a:xfrm>
          <a:prstGeom prst="rect">
            <a:avLst/>
          </a:prstGeom>
          <a:noFill/>
          <a:ln>
            <a:noFill/>
          </a:ln>
        </p:spPr>
        <p:txBody>
          <a:bodyPr spcFirstLastPara="1" wrap="square" lIns="91425" tIns="45700" rIns="91425" bIns="45700" anchor="t" anchorCtr="0">
            <a:noAutofit/>
          </a:bodyPr>
          <a:lstStyle/>
          <a:p>
            <a:pPr marL="342900" lvl="0" algn="just" rtl="0">
              <a:lnSpc>
                <a:spcPct val="170000"/>
              </a:lnSpc>
              <a:spcBef>
                <a:spcPts val="0"/>
              </a:spcBef>
              <a:spcAft>
                <a:spcPts val="0"/>
              </a:spcAft>
              <a:buClr>
                <a:srgbClr val="FF0000"/>
              </a:buClr>
              <a:buSzPct val="120000"/>
              <a:buFont typeface="Wingdings" panose="05000000000000000000" pitchFamily="2" charset="2"/>
              <a:buChar char="§"/>
            </a:pPr>
            <a:r>
              <a:rPr lang="en-US" sz="1800" dirty="0"/>
              <a:t>Meet &amp; greet, the Referee and away team</a:t>
            </a:r>
            <a:endParaRPr sz="1800" dirty="0"/>
          </a:p>
          <a:p>
            <a:pPr marL="342900" lvl="0" algn="just" rtl="0">
              <a:lnSpc>
                <a:spcPct val="170000"/>
              </a:lnSpc>
              <a:spcBef>
                <a:spcPts val="0"/>
              </a:spcBef>
              <a:spcAft>
                <a:spcPts val="0"/>
              </a:spcAft>
              <a:buClr>
                <a:srgbClr val="FF0000"/>
              </a:buClr>
              <a:buSzPct val="120000"/>
              <a:buFont typeface="Wingdings" panose="05000000000000000000" pitchFamily="2" charset="2"/>
              <a:buChar char="§"/>
            </a:pPr>
            <a:r>
              <a:rPr lang="en-US" sz="1800" dirty="0"/>
              <a:t>Give the referee their money, if cash, or confirm the payment has been made by bank transfer</a:t>
            </a:r>
          </a:p>
          <a:p>
            <a:pPr marL="342900" lvl="0" algn="just" rtl="0">
              <a:lnSpc>
                <a:spcPct val="170000"/>
              </a:lnSpc>
              <a:spcBef>
                <a:spcPts val="0"/>
              </a:spcBef>
              <a:spcAft>
                <a:spcPts val="0"/>
              </a:spcAft>
              <a:buClr>
                <a:srgbClr val="FF0000"/>
              </a:buClr>
              <a:buSzPct val="120000"/>
              <a:buFont typeface="Wingdings" panose="05000000000000000000" pitchFamily="2" charset="2"/>
              <a:buChar char="§"/>
            </a:pPr>
            <a:r>
              <a:rPr lang="en-US" sz="1800" dirty="0"/>
              <a:t>Fully complete the team sheet and hand a copy to the referee and the opposition team</a:t>
            </a:r>
            <a:endParaRPr lang="en-US" sz="1800" dirty="0">
              <a:highlight>
                <a:srgbClr val="FFFF00"/>
              </a:highlight>
            </a:endParaRPr>
          </a:p>
          <a:p>
            <a:pPr marL="342900" lvl="0" algn="just" rtl="0">
              <a:lnSpc>
                <a:spcPct val="170000"/>
              </a:lnSpc>
              <a:spcBef>
                <a:spcPts val="0"/>
              </a:spcBef>
              <a:spcAft>
                <a:spcPts val="0"/>
              </a:spcAft>
              <a:buClr>
                <a:srgbClr val="FF0000"/>
              </a:buClr>
              <a:buSzPct val="120000"/>
              <a:buFont typeface="Wingdings" panose="05000000000000000000" pitchFamily="2" charset="2"/>
              <a:buChar char="§"/>
            </a:pPr>
            <a:r>
              <a:rPr lang="en-US" sz="1800" dirty="0"/>
              <a:t>Monitor your team's behavior, players, parents and coaches – as per FA Traffic Light System</a:t>
            </a:r>
          </a:p>
          <a:p>
            <a:pPr marL="715963" indent="-354013" algn="just">
              <a:lnSpc>
                <a:spcPct val="100000"/>
              </a:lnSpc>
              <a:spcBef>
                <a:spcPts val="0"/>
              </a:spcBef>
              <a:buClrTx/>
              <a:buSzPct val="100000"/>
              <a:buFont typeface="Wingdings" panose="05000000000000000000" pitchFamily="2" charset="2"/>
              <a:buChar char="§"/>
            </a:pPr>
            <a:r>
              <a:rPr lang="en-US" sz="1800" dirty="0"/>
              <a:t>The manager/named head coach is responsible for the players, technical area, supporters and assistant referee if there is one. </a:t>
            </a:r>
          </a:p>
          <a:p>
            <a:pPr marL="715963" indent="-354013" algn="just">
              <a:lnSpc>
                <a:spcPct val="100000"/>
              </a:lnSpc>
              <a:spcBef>
                <a:spcPts val="0"/>
              </a:spcBef>
              <a:buClrTx/>
              <a:buSzPct val="100000"/>
              <a:buFont typeface="Wingdings" panose="05000000000000000000" pitchFamily="2" charset="2"/>
              <a:buChar char="§"/>
            </a:pPr>
            <a:r>
              <a:rPr lang="en-US" sz="1800" dirty="0"/>
              <a:t>Should the referee not be able to identify a culprit the manager/named head coach will receive the yellow card / red card. </a:t>
            </a:r>
            <a:endParaRPr sz="1800" dirty="0"/>
          </a:p>
          <a:p>
            <a:pPr marL="715963" lvl="0" indent="-354013" algn="just" rtl="0">
              <a:lnSpc>
                <a:spcPct val="100000"/>
              </a:lnSpc>
              <a:spcBef>
                <a:spcPts val="0"/>
              </a:spcBef>
              <a:spcAft>
                <a:spcPts val="0"/>
              </a:spcAft>
              <a:buClrTx/>
              <a:buSzPct val="100000"/>
              <a:buFont typeface="Wingdings" panose="05000000000000000000" pitchFamily="2" charset="2"/>
              <a:buChar char="§"/>
            </a:pPr>
            <a:r>
              <a:rPr lang="en-US" sz="1800" dirty="0"/>
              <a:t>Any behavior issues for either team should be reported to your club secretary giving as much information as possible. It is the club secretaries’ responsibility to contact the league via the league contact form on the website.</a:t>
            </a:r>
          </a:p>
          <a:p>
            <a:pPr marL="356235" lvl="0" algn="just">
              <a:lnSpc>
                <a:spcPct val="170000"/>
              </a:lnSpc>
              <a:buClr>
                <a:srgbClr val="FF0000"/>
              </a:buClr>
              <a:buSzPct val="120000"/>
              <a:buFont typeface="Wingdings" panose="05000000000000000000" pitchFamily="2" charset="2"/>
              <a:buChar char="§"/>
            </a:pPr>
            <a:r>
              <a:rPr lang="en-GB" sz="1800" dirty="0"/>
              <a:t>Every team </a:t>
            </a:r>
            <a:r>
              <a:rPr lang="en-GB" sz="1800" b="1" u="sng" dirty="0">
                <a:solidFill>
                  <a:srgbClr val="FF0000"/>
                </a:solidFill>
              </a:rPr>
              <a:t>must </a:t>
            </a:r>
            <a:r>
              <a:rPr lang="en-GB" sz="1800" dirty="0"/>
              <a:t>have a first Aid kit pitch side.  The League do carry out spot checks throughout the season.  This is part of the leagues England Accreditation.</a:t>
            </a:r>
          </a:p>
          <a:p>
            <a:pPr marL="356235" lvl="0" algn="just">
              <a:lnSpc>
                <a:spcPct val="170000"/>
              </a:lnSpc>
              <a:buClr>
                <a:srgbClr val="FF0000"/>
              </a:buClr>
              <a:buSzPct val="120000"/>
              <a:buFont typeface="Wingdings" panose="05000000000000000000" pitchFamily="2" charset="2"/>
              <a:buChar char="§"/>
            </a:pPr>
            <a:r>
              <a:rPr lang="en-GB" sz="1800" dirty="0"/>
              <a:t>Scores need to be submitted via full-time messaging system by </a:t>
            </a:r>
            <a:r>
              <a:rPr lang="en-GB" sz="1800" b="1" u="sng" dirty="0">
                <a:solidFill>
                  <a:srgbClr val="FF0000"/>
                </a:solidFill>
              </a:rPr>
              <a:t>6pm</a:t>
            </a:r>
            <a:r>
              <a:rPr lang="en-GB" sz="1800" dirty="0"/>
              <a:t> on the day that the game is played, any agreed evening matches by </a:t>
            </a:r>
            <a:r>
              <a:rPr lang="en-GB" sz="1800" b="1" u="sng" dirty="0"/>
              <a:t>21:30</a:t>
            </a:r>
            <a:r>
              <a:rPr lang="en-GB" sz="1800" dirty="0"/>
              <a:t>, However, evening games will not generally occur until U14 (Sunday PM kick offs)</a:t>
            </a:r>
            <a:endParaRPr sz="1800" dirty="0"/>
          </a:p>
          <a:p>
            <a:pPr marL="342900" marR="0" lvl="0" algn="just" rtl="0">
              <a:lnSpc>
                <a:spcPct val="170000"/>
              </a:lnSpc>
              <a:spcBef>
                <a:spcPts val="0"/>
              </a:spcBef>
              <a:spcAft>
                <a:spcPts val="0"/>
              </a:spcAft>
              <a:buClr>
                <a:srgbClr val="FF0000"/>
              </a:buClr>
              <a:buSzPct val="120000"/>
              <a:buFont typeface="Wingdings" panose="05000000000000000000" pitchFamily="2" charset="2"/>
              <a:buChar char="§"/>
            </a:pPr>
            <a:endParaRPr sz="1800" dirty="0"/>
          </a:p>
        </p:txBody>
      </p:sp>
      <p:pic>
        <p:nvPicPr>
          <p:cNvPr id="4" name="Google Shape;131;p4" descr="A picture containing clipart&#10;&#10;Description automatically generated">
            <a:extLst>
              <a:ext uri="{FF2B5EF4-FFF2-40B4-BE49-F238E27FC236}">
                <a16:creationId xmlns:a16="http://schemas.microsoft.com/office/drawing/2014/main" id="{5948B582-1129-5507-EE3D-51E3C8F3D250}"/>
              </a:ext>
            </a:extLst>
          </p:cNvPr>
          <p:cNvPicPr preferRelativeResize="0"/>
          <p:nvPr/>
        </p:nvPicPr>
        <p:blipFill rotWithShape="1">
          <a:blip r:embed="rId3">
            <a:alphaModFix/>
          </a:blip>
          <a:srcRect/>
          <a:stretch/>
        </p:blipFill>
        <p:spPr>
          <a:xfrm>
            <a:off x="10068235" y="7446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48D53221-CA7F-DD37-DCF1-1FBA920F6201}"/>
              </a:ext>
            </a:extLst>
          </p:cNvPr>
          <p:cNvPicPr preferRelativeResize="0"/>
          <p:nvPr/>
        </p:nvPicPr>
        <p:blipFill rotWithShape="1">
          <a:blip r:embed="rId4">
            <a:alphaModFix/>
          </a:blip>
          <a:srcRect/>
          <a:stretch/>
        </p:blipFill>
        <p:spPr>
          <a:xfrm>
            <a:off x="6920740" y="10292"/>
            <a:ext cx="2672437" cy="960818"/>
          </a:xfrm>
          <a:prstGeom prst="rect">
            <a:avLst/>
          </a:prstGeom>
          <a:noFill/>
          <a:ln>
            <a:noFill/>
          </a:ln>
        </p:spPr>
      </p:pic>
      <p:sp>
        <p:nvSpPr>
          <p:cNvPr id="6" name="Google Shape;129;p4">
            <a:extLst>
              <a:ext uri="{FF2B5EF4-FFF2-40B4-BE49-F238E27FC236}">
                <a16:creationId xmlns:a16="http://schemas.microsoft.com/office/drawing/2014/main" id="{F6261221-0420-C167-57CC-5938BCD18CD8}"/>
              </a:ext>
            </a:extLst>
          </p:cNvPr>
          <p:cNvSpPr txBox="1">
            <a:spLocks/>
          </p:cNvSpPr>
          <p:nvPr/>
        </p:nvSpPr>
        <p:spPr>
          <a:xfrm>
            <a:off x="160420" y="74460"/>
            <a:ext cx="5613255" cy="6080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Match Day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1000"/>
                                        <p:tgtEl>
                                          <p:spTgt spid="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Effect transition="in" filter="fade">
                                      <p:cBhvr>
                                        <p:cTn id="12" dur="1000"/>
                                        <p:tgtEl>
                                          <p:spTgt spid="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Effect transition="in" filter="fade">
                                      <p:cBhvr>
                                        <p:cTn id="17" dur="1000"/>
                                        <p:tgtEl>
                                          <p:spTgt spid="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Effect transition="in" filter="fade">
                                      <p:cBhvr>
                                        <p:cTn id="22" dur="1000"/>
                                        <p:tgtEl>
                                          <p:spTgt spid="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Effect transition="in" filter="fade">
                                      <p:cBhvr>
                                        <p:cTn id="27" dur="1000"/>
                                        <p:tgtEl>
                                          <p:spTgt spid="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Effect transition="in" filter="fade">
                                      <p:cBhvr>
                                        <p:cTn id="32" dur="1000"/>
                                        <p:tgtEl>
                                          <p:spTgt spid="2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1">
                                            <p:txEl>
                                              <p:pRg st="6" end="6"/>
                                            </p:txEl>
                                          </p:spTgt>
                                        </p:tgtEl>
                                        <p:attrNameLst>
                                          <p:attrName>style.visibility</p:attrName>
                                        </p:attrNameLst>
                                      </p:cBhvr>
                                      <p:to>
                                        <p:strVal val="visible"/>
                                      </p:to>
                                    </p:set>
                                    <p:animEffect transition="in" filter="fade">
                                      <p:cBhvr>
                                        <p:cTn id="37" dur="1000"/>
                                        <p:tgtEl>
                                          <p:spTgt spid="2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1">
                                            <p:txEl>
                                              <p:pRg st="7" end="7"/>
                                            </p:txEl>
                                          </p:spTgt>
                                        </p:tgtEl>
                                        <p:attrNameLst>
                                          <p:attrName>style.visibility</p:attrName>
                                        </p:attrNameLst>
                                      </p:cBhvr>
                                      <p:to>
                                        <p:strVal val="visible"/>
                                      </p:to>
                                    </p:set>
                                    <p:animEffect transition="in" filter="fade">
                                      <p:cBhvr>
                                        <p:cTn id="42" dur="1000"/>
                                        <p:tgtEl>
                                          <p:spTgt spid="22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1">
                                            <p:txEl>
                                              <p:pRg st="8" end="8"/>
                                            </p:txEl>
                                          </p:spTgt>
                                        </p:tgtEl>
                                        <p:attrNameLst>
                                          <p:attrName>style.visibility</p:attrName>
                                        </p:attrNameLst>
                                      </p:cBhvr>
                                      <p:to>
                                        <p:strVal val="visible"/>
                                      </p:to>
                                    </p:set>
                                    <p:animEffect transition="in" filter="fade">
                                      <p:cBhvr>
                                        <p:cTn id="47" dur="1000"/>
                                        <p:tgtEl>
                                          <p:spTgt spid="2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title"/>
          </p:nvPr>
        </p:nvSpPr>
        <p:spPr>
          <a:xfrm>
            <a:off x="-1" y="180753"/>
            <a:ext cx="12036829" cy="5991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Errors when entering anything other than score</a:t>
            </a:r>
            <a:endParaRPr/>
          </a:p>
        </p:txBody>
      </p:sp>
      <p:pic>
        <p:nvPicPr>
          <p:cNvPr id="262" name="Google Shape;262;p17"/>
          <p:cNvPicPr preferRelativeResize="0">
            <a:picLocks noGrp="1"/>
          </p:cNvPicPr>
          <p:nvPr>
            <p:ph type="body" idx="1"/>
          </p:nvPr>
        </p:nvPicPr>
        <p:blipFill rotWithShape="1">
          <a:blip r:embed="rId3">
            <a:alphaModFix/>
          </a:blip>
          <a:srcRect/>
          <a:stretch/>
        </p:blipFill>
        <p:spPr>
          <a:xfrm>
            <a:off x="766344" y="1968842"/>
            <a:ext cx="10659312" cy="4800959"/>
          </a:xfrm>
          <a:prstGeom prst="rect">
            <a:avLst/>
          </a:prstGeom>
          <a:noFill/>
          <a:ln>
            <a:noFill/>
          </a:ln>
        </p:spPr>
      </p:pic>
      <p:sp>
        <p:nvSpPr>
          <p:cNvPr id="2" name="TextBox 1">
            <a:extLst>
              <a:ext uri="{FF2B5EF4-FFF2-40B4-BE49-F238E27FC236}">
                <a16:creationId xmlns:a16="http://schemas.microsoft.com/office/drawing/2014/main" id="{D0B48E87-09D3-8504-259E-2AE40C689885}"/>
              </a:ext>
            </a:extLst>
          </p:cNvPr>
          <p:cNvSpPr txBox="1"/>
          <p:nvPr/>
        </p:nvSpPr>
        <p:spPr>
          <a:xfrm>
            <a:off x="2059459" y="1128584"/>
            <a:ext cx="2443298" cy="523220"/>
          </a:xfrm>
          <a:prstGeom prst="rect">
            <a:avLst/>
          </a:prstGeom>
          <a:noFill/>
        </p:spPr>
        <p:txBody>
          <a:bodyPr wrap="none" rtlCol="0">
            <a:spAutoFit/>
          </a:bodyPr>
          <a:lstStyle/>
          <a:p>
            <a:r>
              <a:rPr lang="en-GB" sz="2800" dirty="0">
                <a:solidFill>
                  <a:srgbClr val="FF0000"/>
                </a:solidFill>
              </a:rPr>
              <a:t>H-A club code</a:t>
            </a:r>
          </a:p>
        </p:txBody>
      </p:sp>
      <p:sp>
        <p:nvSpPr>
          <p:cNvPr id="3" name="TextBox 2">
            <a:extLst>
              <a:ext uri="{FF2B5EF4-FFF2-40B4-BE49-F238E27FC236}">
                <a16:creationId xmlns:a16="http://schemas.microsoft.com/office/drawing/2014/main" id="{71D8F926-BD9E-7269-551F-AD591257045C}"/>
              </a:ext>
            </a:extLst>
          </p:cNvPr>
          <p:cNvSpPr txBox="1"/>
          <p:nvPr/>
        </p:nvSpPr>
        <p:spPr>
          <a:xfrm>
            <a:off x="7319319" y="1158496"/>
            <a:ext cx="1744388" cy="523220"/>
          </a:xfrm>
          <a:prstGeom prst="rect">
            <a:avLst/>
          </a:prstGeom>
          <a:noFill/>
        </p:spPr>
        <p:txBody>
          <a:bodyPr wrap="none" rtlCol="0">
            <a:spAutoFit/>
          </a:bodyPr>
          <a:lstStyle/>
          <a:p>
            <a:r>
              <a:rPr lang="en-GB" sz="2800" dirty="0">
                <a:solidFill>
                  <a:srgbClr val="FF0000"/>
                </a:solidFill>
              </a:rPr>
              <a:t>3-0 GD01</a:t>
            </a:r>
          </a:p>
        </p:txBody>
      </p:sp>
      <p:cxnSp>
        <p:nvCxnSpPr>
          <p:cNvPr id="4" name="Straight Arrow Connector 3">
            <a:extLst>
              <a:ext uri="{FF2B5EF4-FFF2-40B4-BE49-F238E27FC236}">
                <a16:creationId xmlns:a16="http://schemas.microsoft.com/office/drawing/2014/main" id="{9B710941-8629-157D-809E-D9C352B1F62D}"/>
              </a:ext>
            </a:extLst>
          </p:cNvPr>
          <p:cNvCxnSpPr>
            <a:cxnSpLocks/>
          </p:cNvCxnSpPr>
          <p:nvPr/>
        </p:nvCxnSpPr>
        <p:spPr>
          <a:xfrm>
            <a:off x="3130378" y="1681716"/>
            <a:ext cx="3566984" cy="1360904"/>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Google Shape;129;p4">
            <a:extLst>
              <a:ext uri="{FF2B5EF4-FFF2-40B4-BE49-F238E27FC236}">
                <a16:creationId xmlns:a16="http://schemas.microsoft.com/office/drawing/2014/main" id="{6136BFD1-77D9-4860-9778-5B6BB2B87155}"/>
              </a:ext>
            </a:extLst>
          </p:cNvPr>
          <p:cNvSpPr txBox="1">
            <a:spLocks/>
          </p:cNvSpPr>
          <p:nvPr/>
        </p:nvSpPr>
        <p:spPr>
          <a:xfrm>
            <a:off x="3385751" y="5951914"/>
            <a:ext cx="1655807"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2400" b="1" dirty="0"/>
              <a:t>Not Correct</a:t>
            </a:r>
            <a:endParaRPr lang="en-US" sz="2400" dirty="0"/>
          </a:p>
        </p:txBody>
      </p:sp>
      <p:cxnSp>
        <p:nvCxnSpPr>
          <p:cNvPr id="8" name="Straight Arrow Connector 7">
            <a:extLst>
              <a:ext uri="{FF2B5EF4-FFF2-40B4-BE49-F238E27FC236}">
                <a16:creationId xmlns:a16="http://schemas.microsoft.com/office/drawing/2014/main" id="{7B298762-8E60-CBE2-1A6E-819D62F399C6}"/>
              </a:ext>
            </a:extLst>
          </p:cNvPr>
          <p:cNvCxnSpPr>
            <a:cxnSpLocks/>
          </p:cNvCxnSpPr>
          <p:nvPr/>
        </p:nvCxnSpPr>
        <p:spPr>
          <a:xfrm flipV="1">
            <a:off x="7184325" y="1651804"/>
            <a:ext cx="880518" cy="1218850"/>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862CA6FE-310C-DC22-D789-1BBD459E929B}"/>
              </a:ext>
            </a:extLst>
          </p:cNvPr>
          <p:cNvSpPr/>
          <p:nvPr/>
        </p:nvSpPr>
        <p:spPr>
          <a:xfrm>
            <a:off x="9742174" y="2849143"/>
            <a:ext cx="1831987" cy="1451008"/>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22612474-D642-6D9F-4AEE-BC4D77333B3B}"/>
              </a:ext>
            </a:extLst>
          </p:cNvPr>
          <p:cNvCxnSpPr>
            <a:cxnSpLocks/>
          </p:cNvCxnSpPr>
          <p:nvPr/>
        </p:nvCxnSpPr>
        <p:spPr>
          <a:xfrm flipV="1">
            <a:off x="5082746" y="5074508"/>
            <a:ext cx="1070919" cy="1235676"/>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460EC71E-C506-7001-DAAA-FB258F2A0718}"/>
              </a:ext>
            </a:extLst>
          </p:cNvPr>
          <p:cNvCxnSpPr/>
          <p:nvPr/>
        </p:nvCxnSpPr>
        <p:spPr>
          <a:xfrm>
            <a:off x="6153665" y="4464908"/>
            <a:ext cx="0" cy="141690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0371069-47A7-B9E1-470B-3C7E890593C8}"/>
              </a:ext>
            </a:extLst>
          </p:cNvPr>
          <p:cNvSpPr/>
          <p:nvPr/>
        </p:nvSpPr>
        <p:spPr>
          <a:xfrm>
            <a:off x="6655509" y="2870654"/>
            <a:ext cx="880518" cy="459092"/>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18"/>
          <p:cNvSpPr txBox="1">
            <a:spLocks noGrp="1"/>
          </p:cNvSpPr>
          <p:nvPr>
            <p:ph type="body" idx="1"/>
          </p:nvPr>
        </p:nvSpPr>
        <p:spPr>
          <a:xfrm>
            <a:off x="80211" y="1157724"/>
            <a:ext cx="12055642" cy="5307244"/>
          </a:xfrm>
          <a:prstGeom prst="rect">
            <a:avLst/>
          </a:prstGeom>
          <a:noFill/>
          <a:ln>
            <a:noFill/>
          </a:ln>
        </p:spPr>
        <p:txBody>
          <a:bodyPr spcFirstLastPara="1" wrap="square" lIns="91425" tIns="45700" rIns="91425" bIns="45700" anchor="t" anchorCtr="0">
            <a:noAutofit/>
          </a:bodyPr>
          <a:lstStyle/>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1800" dirty="0"/>
              <a:t>By Wednesday evening after a match is played, a team sheet </a:t>
            </a:r>
            <a:r>
              <a:rPr lang="en-US" sz="1800" b="1" dirty="0">
                <a:solidFill>
                  <a:srgbClr val="FF0000"/>
                </a:solidFill>
              </a:rPr>
              <a:t>MUST</a:t>
            </a:r>
            <a:r>
              <a:rPr lang="en-US" sz="1800" dirty="0"/>
              <a:t> be completed on FA Full time and include the following:</a:t>
            </a:r>
          </a:p>
          <a:p>
            <a:pPr marL="625475" lvl="0" indent="-265113" algn="l" rtl="0">
              <a:lnSpc>
                <a:spcPct val="170000"/>
              </a:lnSpc>
              <a:spcBef>
                <a:spcPts val="0"/>
              </a:spcBef>
              <a:spcAft>
                <a:spcPts val="0"/>
              </a:spcAft>
              <a:buClrTx/>
              <a:buSzPct val="120000"/>
              <a:buFont typeface="Arial" panose="020B0604020202020204" pitchFamily="34" charset="0"/>
              <a:buChar char="•"/>
            </a:pPr>
            <a:r>
              <a:rPr lang="en-US" sz="1800" dirty="0"/>
              <a:t>The players used</a:t>
            </a:r>
          </a:p>
          <a:p>
            <a:pPr marL="625475" lvl="0" indent="-265113" algn="l" rtl="0">
              <a:lnSpc>
                <a:spcPct val="170000"/>
              </a:lnSpc>
              <a:spcBef>
                <a:spcPts val="0"/>
              </a:spcBef>
              <a:spcAft>
                <a:spcPts val="0"/>
              </a:spcAft>
              <a:buClrTx/>
              <a:buSzPct val="120000"/>
              <a:buFont typeface="Arial" panose="020B0604020202020204" pitchFamily="34" charset="0"/>
              <a:buChar char="•"/>
            </a:pPr>
            <a:r>
              <a:rPr lang="en-US" sz="1800" dirty="0"/>
              <a:t>Any discipline issued</a:t>
            </a:r>
          </a:p>
          <a:p>
            <a:pPr marL="625475" lvl="0" indent="-265113" algn="l" rtl="0">
              <a:lnSpc>
                <a:spcPct val="170000"/>
              </a:lnSpc>
              <a:spcBef>
                <a:spcPts val="0"/>
              </a:spcBef>
              <a:spcAft>
                <a:spcPts val="0"/>
              </a:spcAft>
              <a:buClrTx/>
              <a:buSzPct val="120000"/>
              <a:buFont typeface="Arial" panose="020B0604020202020204" pitchFamily="34" charset="0"/>
              <a:buChar char="•"/>
            </a:pPr>
            <a:r>
              <a:rPr lang="en-US" sz="1800" dirty="0"/>
              <a:t>A mark for the referee</a:t>
            </a:r>
          </a:p>
          <a:p>
            <a:pPr marL="625475" lvl="0" indent="-265113" algn="l" rtl="0">
              <a:lnSpc>
                <a:spcPct val="170000"/>
              </a:lnSpc>
              <a:spcBef>
                <a:spcPts val="0"/>
              </a:spcBef>
              <a:spcAft>
                <a:spcPts val="0"/>
              </a:spcAft>
              <a:buClrTx/>
              <a:buSzPct val="120000"/>
              <a:buFont typeface="Arial" panose="020B0604020202020204" pitchFamily="34" charset="0"/>
              <a:buChar char="•"/>
            </a:pPr>
            <a:r>
              <a:rPr lang="en-US" sz="1800" dirty="0"/>
              <a:t>Fair play scores</a:t>
            </a:r>
          </a:p>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1800" dirty="0"/>
              <a:t>You can also add additional stats if you wish:</a:t>
            </a:r>
          </a:p>
          <a:p>
            <a:pPr marL="625475" lvl="1" indent="-265113">
              <a:lnSpc>
                <a:spcPct val="170000"/>
              </a:lnSpc>
              <a:spcBef>
                <a:spcPts val="0"/>
              </a:spcBef>
              <a:buClrTx/>
              <a:buSzPct val="120000"/>
              <a:buFont typeface="Arial" panose="020B0604020202020204" pitchFamily="34" charset="0"/>
              <a:buChar char="•"/>
            </a:pPr>
            <a:r>
              <a:rPr lang="en-US" sz="1800" dirty="0"/>
              <a:t>Goals </a:t>
            </a:r>
          </a:p>
          <a:p>
            <a:pPr marL="625475" lvl="1" indent="-265113">
              <a:lnSpc>
                <a:spcPct val="170000"/>
              </a:lnSpc>
              <a:spcBef>
                <a:spcPts val="0"/>
              </a:spcBef>
              <a:buClrTx/>
              <a:buSzPct val="120000"/>
              <a:buFont typeface="Arial" panose="020B0604020202020204" pitchFamily="34" charset="0"/>
              <a:buChar char="•"/>
            </a:pPr>
            <a:r>
              <a:rPr lang="en-US" sz="1800" dirty="0"/>
              <a:t>Player of match</a:t>
            </a:r>
          </a:p>
          <a:p>
            <a:pPr marL="625475" lvl="1" indent="-265113">
              <a:lnSpc>
                <a:spcPct val="170000"/>
              </a:lnSpc>
              <a:spcBef>
                <a:spcPts val="0"/>
              </a:spcBef>
              <a:buClrTx/>
              <a:buSzPct val="120000"/>
              <a:buFont typeface="Arial" panose="020B0604020202020204" pitchFamily="34" charset="0"/>
              <a:buChar char="•"/>
            </a:pPr>
            <a:r>
              <a:rPr lang="en-US" sz="1800" dirty="0"/>
              <a:t>Captain</a:t>
            </a:r>
          </a:p>
          <a:p>
            <a:pPr marL="625475" lvl="1" indent="-265113">
              <a:lnSpc>
                <a:spcPct val="170000"/>
              </a:lnSpc>
              <a:spcBef>
                <a:spcPts val="0"/>
              </a:spcBef>
              <a:buClrTx/>
              <a:buSzPct val="120000"/>
              <a:buFont typeface="Arial" panose="020B0604020202020204" pitchFamily="34" charset="0"/>
              <a:buChar char="•"/>
            </a:pPr>
            <a:r>
              <a:rPr lang="en-US" sz="1800" dirty="0"/>
              <a:t>Assists</a:t>
            </a:r>
          </a:p>
          <a:p>
            <a:pPr marL="360363" lvl="1" indent="-360363">
              <a:lnSpc>
                <a:spcPct val="170000"/>
              </a:lnSpc>
              <a:spcBef>
                <a:spcPts val="0"/>
              </a:spcBef>
              <a:buClr>
                <a:srgbClr val="FF0000"/>
              </a:buClr>
              <a:buSzPct val="120000"/>
              <a:buFont typeface="Wingdings" panose="05000000000000000000" pitchFamily="2" charset="2"/>
              <a:buChar char="§"/>
            </a:pPr>
            <a:r>
              <a:rPr lang="en-GB" sz="1800" dirty="0"/>
              <a:t>If scores and a match day report are NOT submitted in time, then you will receive a fine.</a:t>
            </a:r>
            <a:endParaRPr lang="en-US" sz="1800" dirty="0"/>
          </a:p>
        </p:txBody>
      </p:sp>
      <p:pic>
        <p:nvPicPr>
          <p:cNvPr id="6" name="Google Shape;131;p4" descr="A picture containing clipart&#10;&#10;Description automatically generated">
            <a:extLst>
              <a:ext uri="{FF2B5EF4-FFF2-40B4-BE49-F238E27FC236}">
                <a16:creationId xmlns:a16="http://schemas.microsoft.com/office/drawing/2014/main" id="{26326AFA-85D3-EFAB-D07B-CCD7DDDE7C41}"/>
              </a:ext>
            </a:extLst>
          </p:cNvPr>
          <p:cNvPicPr preferRelativeResize="0"/>
          <p:nvPr/>
        </p:nvPicPr>
        <p:blipFill rotWithShape="1">
          <a:blip r:embed="rId3">
            <a:alphaModFix/>
          </a:blip>
          <a:srcRect/>
          <a:stretch/>
        </p:blipFill>
        <p:spPr>
          <a:xfrm>
            <a:off x="10068235" y="74460"/>
            <a:ext cx="1963345" cy="960818"/>
          </a:xfrm>
          <a:prstGeom prst="rect">
            <a:avLst/>
          </a:prstGeom>
          <a:noFill/>
          <a:ln>
            <a:noFill/>
          </a:ln>
        </p:spPr>
      </p:pic>
      <p:pic>
        <p:nvPicPr>
          <p:cNvPr id="7" name="Google Shape;132;p4" descr="A close up of a logo&#10;&#10;Description automatically generated">
            <a:extLst>
              <a:ext uri="{FF2B5EF4-FFF2-40B4-BE49-F238E27FC236}">
                <a16:creationId xmlns:a16="http://schemas.microsoft.com/office/drawing/2014/main" id="{DC311364-74D7-6679-7462-546BE2F51809}"/>
              </a:ext>
            </a:extLst>
          </p:cNvPr>
          <p:cNvPicPr preferRelativeResize="0"/>
          <p:nvPr/>
        </p:nvPicPr>
        <p:blipFill rotWithShape="1">
          <a:blip r:embed="rId4">
            <a:alphaModFix/>
          </a:blip>
          <a:srcRect/>
          <a:stretch/>
        </p:blipFill>
        <p:spPr>
          <a:xfrm>
            <a:off x="6920740" y="88363"/>
            <a:ext cx="2672437" cy="960818"/>
          </a:xfrm>
          <a:prstGeom prst="rect">
            <a:avLst/>
          </a:prstGeom>
          <a:noFill/>
          <a:ln>
            <a:noFill/>
          </a:ln>
        </p:spPr>
      </p:pic>
      <p:sp>
        <p:nvSpPr>
          <p:cNvPr id="8" name="Google Shape;129;p4">
            <a:extLst>
              <a:ext uri="{FF2B5EF4-FFF2-40B4-BE49-F238E27FC236}">
                <a16:creationId xmlns:a16="http://schemas.microsoft.com/office/drawing/2014/main" id="{992A7CE7-0CC3-501D-DBA6-4D8031B1318F}"/>
              </a:ext>
            </a:extLst>
          </p:cNvPr>
          <p:cNvSpPr txBox="1">
            <a:spLocks/>
          </p:cNvSpPr>
          <p:nvPr/>
        </p:nvSpPr>
        <p:spPr>
          <a:xfrm>
            <a:off x="160420" y="182392"/>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Post Match</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1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10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10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1000"/>
                                        <p:tgtEl>
                                          <p:spTgt spid="2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Effect transition="in" filter="fade">
                                      <p:cBhvr>
                                        <p:cTn id="27" dur="1000"/>
                                        <p:tgtEl>
                                          <p:spTgt spid="2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Effect transition="in" filter="fade">
                                      <p:cBhvr>
                                        <p:cTn id="32" dur="1000"/>
                                        <p:tgtEl>
                                          <p:spTgt spid="2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Effect transition="in" filter="fade">
                                      <p:cBhvr>
                                        <p:cTn id="37" dur="1000"/>
                                        <p:tgtEl>
                                          <p:spTgt spid="2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7" end="7"/>
                                            </p:txEl>
                                          </p:spTgt>
                                        </p:tgtEl>
                                        <p:attrNameLst>
                                          <p:attrName>style.visibility</p:attrName>
                                        </p:attrNameLst>
                                      </p:cBhvr>
                                      <p:to>
                                        <p:strVal val="visible"/>
                                      </p:to>
                                    </p:set>
                                    <p:animEffect transition="in" filter="fade">
                                      <p:cBhvr>
                                        <p:cTn id="42" dur="1000"/>
                                        <p:tgtEl>
                                          <p:spTgt spid="2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1">
                                            <p:txEl>
                                              <p:pRg st="8" end="8"/>
                                            </p:txEl>
                                          </p:spTgt>
                                        </p:tgtEl>
                                        <p:attrNameLst>
                                          <p:attrName>style.visibility</p:attrName>
                                        </p:attrNameLst>
                                      </p:cBhvr>
                                      <p:to>
                                        <p:strVal val="visible"/>
                                      </p:to>
                                    </p:set>
                                    <p:animEffect transition="in" filter="fade">
                                      <p:cBhvr>
                                        <p:cTn id="47" dur="1000"/>
                                        <p:tgtEl>
                                          <p:spTgt spid="2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1">
                                            <p:txEl>
                                              <p:pRg st="9" end="9"/>
                                            </p:txEl>
                                          </p:spTgt>
                                        </p:tgtEl>
                                        <p:attrNameLst>
                                          <p:attrName>style.visibility</p:attrName>
                                        </p:attrNameLst>
                                      </p:cBhvr>
                                      <p:to>
                                        <p:strVal val="visible"/>
                                      </p:to>
                                    </p:set>
                                    <p:animEffect transition="in" filter="fade">
                                      <p:cBhvr>
                                        <p:cTn id="52" dur="1000"/>
                                        <p:tgtEl>
                                          <p:spTgt spid="2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1">
                                            <p:txEl>
                                              <p:pRg st="10" end="10"/>
                                            </p:txEl>
                                          </p:spTgt>
                                        </p:tgtEl>
                                        <p:attrNameLst>
                                          <p:attrName>style.visibility</p:attrName>
                                        </p:attrNameLst>
                                      </p:cBhvr>
                                      <p:to>
                                        <p:strVal val="visible"/>
                                      </p:to>
                                    </p:set>
                                    <p:animEffect transition="in" filter="fade">
                                      <p:cBhvr>
                                        <p:cTn id="57" dur="1000"/>
                                        <p:tgtEl>
                                          <p:spTgt spid="2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18"/>
          <p:cNvSpPr txBox="1">
            <a:spLocks noGrp="1"/>
          </p:cNvSpPr>
          <p:nvPr>
            <p:ph type="body" idx="1"/>
          </p:nvPr>
        </p:nvSpPr>
        <p:spPr>
          <a:xfrm>
            <a:off x="136358" y="1462522"/>
            <a:ext cx="12055642" cy="3480179"/>
          </a:xfrm>
          <a:prstGeom prst="rect">
            <a:avLst/>
          </a:prstGeom>
          <a:noFill/>
          <a:ln>
            <a:noFill/>
          </a:ln>
        </p:spPr>
        <p:txBody>
          <a:bodyPr spcFirstLastPara="1" wrap="square" lIns="91425" tIns="45700" rIns="91425" bIns="45700" anchor="t" anchorCtr="0">
            <a:noAutofit/>
          </a:bodyPr>
          <a:lstStyle/>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2000" dirty="0"/>
              <a:t>All teams will be entered into the Knockout Cup</a:t>
            </a:r>
          </a:p>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2000" dirty="0"/>
              <a:t>If your team goes out in your first round of the cup, then you will be added to the Plate Knockout Cup Competition.</a:t>
            </a:r>
          </a:p>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2000" dirty="0"/>
              <a:t>Cup matches take priority over a league fixture.</a:t>
            </a:r>
          </a:p>
          <a:p>
            <a:pPr marL="342900" lvl="0" algn="l" rtl="0">
              <a:lnSpc>
                <a:spcPct val="170000"/>
              </a:lnSpc>
              <a:spcBef>
                <a:spcPts val="0"/>
              </a:spcBef>
              <a:spcAft>
                <a:spcPts val="0"/>
              </a:spcAft>
              <a:buClr>
                <a:srgbClr val="FF0000"/>
              </a:buClr>
              <a:buSzPct val="120000"/>
              <a:buFont typeface="Wingdings" panose="05000000000000000000" pitchFamily="2" charset="2"/>
              <a:buChar char="§"/>
            </a:pPr>
            <a:r>
              <a:rPr lang="en-US" sz="2000" dirty="0"/>
              <a:t>There will be free dates in your calendar these have been set aside for your cup games. You must play your cup fixture.</a:t>
            </a:r>
          </a:p>
        </p:txBody>
      </p:sp>
      <p:pic>
        <p:nvPicPr>
          <p:cNvPr id="6" name="Google Shape;131;p4" descr="A picture containing clipart&#10;&#10;Description automatically generated">
            <a:extLst>
              <a:ext uri="{FF2B5EF4-FFF2-40B4-BE49-F238E27FC236}">
                <a16:creationId xmlns:a16="http://schemas.microsoft.com/office/drawing/2014/main" id="{26326AFA-85D3-EFAB-D07B-CCD7DDDE7C41}"/>
              </a:ext>
            </a:extLst>
          </p:cNvPr>
          <p:cNvPicPr preferRelativeResize="0"/>
          <p:nvPr/>
        </p:nvPicPr>
        <p:blipFill rotWithShape="1">
          <a:blip r:embed="rId3">
            <a:alphaModFix/>
          </a:blip>
          <a:srcRect/>
          <a:stretch/>
        </p:blipFill>
        <p:spPr>
          <a:xfrm>
            <a:off x="10068235" y="74460"/>
            <a:ext cx="1963345" cy="960818"/>
          </a:xfrm>
          <a:prstGeom prst="rect">
            <a:avLst/>
          </a:prstGeom>
          <a:noFill/>
          <a:ln>
            <a:noFill/>
          </a:ln>
        </p:spPr>
      </p:pic>
      <p:pic>
        <p:nvPicPr>
          <p:cNvPr id="7" name="Google Shape;132;p4" descr="A close up of a logo&#10;&#10;Description automatically generated">
            <a:extLst>
              <a:ext uri="{FF2B5EF4-FFF2-40B4-BE49-F238E27FC236}">
                <a16:creationId xmlns:a16="http://schemas.microsoft.com/office/drawing/2014/main" id="{DC311364-74D7-6679-7462-546BE2F51809}"/>
              </a:ext>
            </a:extLst>
          </p:cNvPr>
          <p:cNvPicPr preferRelativeResize="0"/>
          <p:nvPr/>
        </p:nvPicPr>
        <p:blipFill rotWithShape="1">
          <a:blip r:embed="rId4">
            <a:alphaModFix/>
          </a:blip>
          <a:srcRect/>
          <a:stretch/>
        </p:blipFill>
        <p:spPr>
          <a:xfrm>
            <a:off x="6920740" y="88363"/>
            <a:ext cx="2672437" cy="960818"/>
          </a:xfrm>
          <a:prstGeom prst="rect">
            <a:avLst/>
          </a:prstGeom>
          <a:noFill/>
          <a:ln>
            <a:noFill/>
          </a:ln>
        </p:spPr>
      </p:pic>
      <p:sp>
        <p:nvSpPr>
          <p:cNvPr id="8" name="Google Shape;129;p4">
            <a:extLst>
              <a:ext uri="{FF2B5EF4-FFF2-40B4-BE49-F238E27FC236}">
                <a16:creationId xmlns:a16="http://schemas.microsoft.com/office/drawing/2014/main" id="{992A7CE7-0CC3-501D-DBA6-4D8031B1318F}"/>
              </a:ext>
            </a:extLst>
          </p:cNvPr>
          <p:cNvSpPr txBox="1">
            <a:spLocks/>
          </p:cNvSpPr>
          <p:nvPr/>
        </p:nvSpPr>
        <p:spPr>
          <a:xfrm>
            <a:off x="160420" y="182392"/>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Cup Matches</a:t>
            </a:r>
            <a:endParaRPr lang="en-US" sz="3600" dirty="0"/>
          </a:p>
        </p:txBody>
      </p:sp>
    </p:spTree>
    <p:extLst>
      <p:ext uri="{BB962C8B-B14F-4D97-AF65-F5344CB8AC3E}">
        <p14:creationId xmlns:p14="http://schemas.microsoft.com/office/powerpoint/2010/main" val="9075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1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10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10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1000"/>
                                        <p:tgtEl>
                                          <p:spTgt spid="2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FB089B-4865-AA95-C5B9-A8B03751A6DC}"/>
              </a:ext>
            </a:extLst>
          </p:cNvPr>
          <p:cNvPicPr>
            <a:picLocks noChangeAspect="1"/>
          </p:cNvPicPr>
          <p:nvPr/>
        </p:nvPicPr>
        <p:blipFill>
          <a:blip r:embed="rId2"/>
          <a:stretch>
            <a:fillRect/>
          </a:stretch>
        </p:blipFill>
        <p:spPr>
          <a:xfrm>
            <a:off x="294588" y="647778"/>
            <a:ext cx="11407218" cy="6115954"/>
          </a:xfrm>
          <a:prstGeom prst="rect">
            <a:avLst/>
          </a:prstGeom>
        </p:spPr>
      </p:pic>
      <p:sp>
        <p:nvSpPr>
          <p:cNvPr id="11" name="TextBox 10">
            <a:extLst>
              <a:ext uri="{FF2B5EF4-FFF2-40B4-BE49-F238E27FC236}">
                <a16:creationId xmlns:a16="http://schemas.microsoft.com/office/drawing/2014/main" id="{C97E9BED-4614-C617-029C-0D8AA3A03849}"/>
              </a:ext>
            </a:extLst>
          </p:cNvPr>
          <p:cNvSpPr txBox="1"/>
          <p:nvPr/>
        </p:nvSpPr>
        <p:spPr>
          <a:xfrm>
            <a:off x="3047215" y="6105510"/>
            <a:ext cx="6094428" cy="307777"/>
          </a:xfrm>
          <a:prstGeom prst="rect">
            <a:avLst/>
          </a:prstGeom>
          <a:noFill/>
        </p:spPr>
        <p:txBody>
          <a:bodyPr wrap="square">
            <a:spAutoFit/>
          </a:bodyPr>
          <a:lstStyle/>
          <a:p>
            <a:r>
              <a:rPr lang="en-GB" dirty="0"/>
              <a:t>https://fulltime.thefa.com/home/index.html</a:t>
            </a:r>
          </a:p>
        </p:txBody>
      </p:sp>
      <p:sp>
        <p:nvSpPr>
          <p:cNvPr id="13" name="TextBox 12">
            <a:extLst>
              <a:ext uri="{FF2B5EF4-FFF2-40B4-BE49-F238E27FC236}">
                <a16:creationId xmlns:a16="http://schemas.microsoft.com/office/drawing/2014/main" id="{FA979864-BDAF-50E6-82E9-7B5FBE0EC823}"/>
              </a:ext>
            </a:extLst>
          </p:cNvPr>
          <p:cNvSpPr txBox="1"/>
          <p:nvPr/>
        </p:nvSpPr>
        <p:spPr>
          <a:xfrm>
            <a:off x="219174" y="143444"/>
            <a:ext cx="6094428" cy="307777"/>
          </a:xfrm>
          <a:prstGeom prst="rect">
            <a:avLst/>
          </a:prstGeom>
          <a:noFill/>
        </p:spPr>
        <p:txBody>
          <a:bodyPr wrap="square">
            <a:spAutoFit/>
          </a:bodyPr>
          <a:lstStyle/>
          <a:p>
            <a:r>
              <a:rPr lang="en-GB" dirty="0">
                <a:hlinkClick r:id="rId3"/>
              </a:rPr>
              <a:t>https://fulltime.thefa.com/home/index.html</a:t>
            </a:r>
            <a:endParaRPr lang="en-GB" dirty="0"/>
          </a:p>
        </p:txBody>
      </p:sp>
      <p:sp>
        <p:nvSpPr>
          <p:cNvPr id="15" name="Oval 14">
            <a:extLst>
              <a:ext uri="{FF2B5EF4-FFF2-40B4-BE49-F238E27FC236}">
                <a16:creationId xmlns:a16="http://schemas.microsoft.com/office/drawing/2014/main" id="{2FC6D9A2-72DE-827B-3E40-C1FD9A6A64E0}"/>
              </a:ext>
            </a:extLst>
          </p:cNvPr>
          <p:cNvSpPr/>
          <p:nvPr/>
        </p:nvSpPr>
        <p:spPr>
          <a:xfrm>
            <a:off x="8967506" y="3664988"/>
            <a:ext cx="987199" cy="6053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148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5AF8C-0C14-9081-7BEE-A55700EC8F8F}"/>
              </a:ext>
            </a:extLst>
          </p:cNvPr>
          <p:cNvPicPr>
            <a:picLocks noChangeAspect="1"/>
          </p:cNvPicPr>
          <p:nvPr/>
        </p:nvPicPr>
        <p:blipFill>
          <a:blip r:embed="rId2"/>
          <a:stretch>
            <a:fillRect/>
          </a:stretch>
        </p:blipFill>
        <p:spPr>
          <a:xfrm>
            <a:off x="0" y="93025"/>
            <a:ext cx="12192000" cy="6671949"/>
          </a:xfrm>
          <a:prstGeom prst="rect">
            <a:avLst/>
          </a:prstGeom>
        </p:spPr>
      </p:pic>
      <p:sp>
        <p:nvSpPr>
          <p:cNvPr id="11" name="TextBox 10">
            <a:extLst>
              <a:ext uri="{FF2B5EF4-FFF2-40B4-BE49-F238E27FC236}">
                <a16:creationId xmlns:a16="http://schemas.microsoft.com/office/drawing/2014/main" id="{C97E9BED-4614-C617-029C-0D8AA3A03849}"/>
              </a:ext>
            </a:extLst>
          </p:cNvPr>
          <p:cNvSpPr txBox="1"/>
          <p:nvPr/>
        </p:nvSpPr>
        <p:spPr>
          <a:xfrm>
            <a:off x="3047215" y="6105510"/>
            <a:ext cx="6094428" cy="307777"/>
          </a:xfrm>
          <a:prstGeom prst="rect">
            <a:avLst/>
          </a:prstGeom>
          <a:noFill/>
        </p:spPr>
        <p:txBody>
          <a:bodyPr wrap="square">
            <a:spAutoFit/>
          </a:bodyPr>
          <a:lstStyle/>
          <a:p>
            <a:r>
              <a:rPr lang="en-GB" dirty="0"/>
              <a:t>https://fulltime.thefa.com/home/index.html</a:t>
            </a:r>
          </a:p>
        </p:txBody>
      </p:sp>
      <p:sp>
        <p:nvSpPr>
          <p:cNvPr id="15" name="Oval 14">
            <a:extLst>
              <a:ext uri="{FF2B5EF4-FFF2-40B4-BE49-F238E27FC236}">
                <a16:creationId xmlns:a16="http://schemas.microsoft.com/office/drawing/2014/main" id="{2FC6D9A2-72DE-827B-3E40-C1FD9A6A64E0}"/>
              </a:ext>
            </a:extLst>
          </p:cNvPr>
          <p:cNvSpPr/>
          <p:nvPr/>
        </p:nvSpPr>
        <p:spPr>
          <a:xfrm>
            <a:off x="4244677" y="1515676"/>
            <a:ext cx="987199" cy="6053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0845BDB-BEEF-27C8-BB7A-7CFB62AD0B51}"/>
              </a:ext>
            </a:extLst>
          </p:cNvPr>
          <p:cNvSpPr/>
          <p:nvPr/>
        </p:nvSpPr>
        <p:spPr>
          <a:xfrm>
            <a:off x="3843841" y="444713"/>
            <a:ext cx="801672" cy="517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96D51CB-4648-C7AA-4BF0-0A8B346A3DE1}"/>
              </a:ext>
            </a:extLst>
          </p:cNvPr>
          <p:cNvSpPr/>
          <p:nvPr/>
        </p:nvSpPr>
        <p:spPr>
          <a:xfrm>
            <a:off x="4738275" y="1379751"/>
            <a:ext cx="987199" cy="2718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65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1C5B1-C537-5E7A-AD35-A568F3159901}"/>
              </a:ext>
            </a:extLst>
          </p:cNvPr>
          <p:cNvPicPr>
            <a:picLocks noChangeAspect="1"/>
          </p:cNvPicPr>
          <p:nvPr/>
        </p:nvPicPr>
        <p:blipFill>
          <a:blip r:embed="rId2"/>
          <a:stretch>
            <a:fillRect/>
          </a:stretch>
        </p:blipFill>
        <p:spPr>
          <a:xfrm>
            <a:off x="830494" y="0"/>
            <a:ext cx="10531011" cy="6858000"/>
          </a:xfrm>
          <a:prstGeom prst="rect">
            <a:avLst/>
          </a:prstGeom>
        </p:spPr>
      </p:pic>
      <p:sp>
        <p:nvSpPr>
          <p:cNvPr id="2" name="Rectangle 1">
            <a:extLst>
              <a:ext uri="{FF2B5EF4-FFF2-40B4-BE49-F238E27FC236}">
                <a16:creationId xmlns:a16="http://schemas.microsoft.com/office/drawing/2014/main" id="{2CDEEAE6-0027-D90C-ED1C-9C2F1D2BEDF4}"/>
              </a:ext>
            </a:extLst>
          </p:cNvPr>
          <p:cNvSpPr/>
          <p:nvPr/>
        </p:nvSpPr>
        <p:spPr>
          <a:xfrm>
            <a:off x="1495548" y="2413686"/>
            <a:ext cx="85223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0CF1AEC-B122-EE66-B106-240409399724}"/>
              </a:ext>
            </a:extLst>
          </p:cNvPr>
          <p:cNvSpPr/>
          <p:nvPr/>
        </p:nvSpPr>
        <p:spPr>
          <a:xfrm>
            <a:off x="1495548" y="2977978"/>
            <a:ext cx="85223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939DE8-7187-7173-F500-0ADDFC0F7B66}"/>
              </a:ext>
            </a:extLst>
          </p:cNvPr>
          <p:cNvSpPr/>
          <p:nvPr/>
        </p:nvSpPr>
        <p:spPr>
          <a:xfrm>
            <a:off x="1495548" y="3583459"/>
            <a:ext cx="85223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AE32B21-AB86-ECAB-A4B6-2688F2605DF0}"/>
              </a:ext>
            </a:extLst>
          </p:cNvPr>
          <p:cNvSpPr/>
          <p:nvPr/>
        </p:nvSpPr>
        <p:spPr>
          <a:xfrm>
            <a:off x="1495548" y="4211594"/>
            <a:ext cx="85223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029DBAD-9D3F-98F5-7161-D270A038E3C8}"/>
              </a:ext>
            </a:extLst>
          </p:cNvPr>
          <p:cNvSpPr/>
          <p:nvPr/>
        </p:nvSpPr>
        <p:spPr>
          <a:xfrm>
            <a:off x="1495548" y="4740874"/>
            <a:ext cx="85223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3AE969-56F4-D5A3-2491-DE96AA1DC993}"/>
              </a:ext>
            </a:extLst>
          </p:cNvPr>
          <p:cNvSpPr/>
          <p:nvPr/>
        </p:nvSpPr>
        <p:spPr>
          <a:xfrm>
            <a:off x="1495548" y="5383426"/>
            <a:ext cx="942852"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4C4969-2541-78A5-9FBC-4BE83B6DD4F6}"/>
              </a:ext>
            </a:extLst>
          </p:cNvPr>
          <p:cNvSpPr/>
          <p:nvPr/>
        </p:nvSpPr>
        <p:spPr>
          <a:xfrm>
            <a:off x="1495548" y="5949778"/>
            <a:ext cx="1041706" cy="1977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D383665-56B4-CE8E-A586-6A4E663EDFBE}"/>
              </a:ext>
            </a:extLst>
          </p:cNvPr>
          <p:cNvSpPr/>
          <p:nvPr/>
        </p:nvSpPr>
        <p:spPr>
          <a:xfrm>
            <a:off x="5849245" y="2327188"/>
            <a:ext cx="4069112" cy="38202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14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5AF8C-0C14-9081-7BEE-A55700EC8F8F}"/>
              </a:ext>
            </a:extLst>
          </p:cNvPr>
          <p:cNvPicPr>
            <a:picLocks noChangeAspect="1"/>
          </p:cNvPicPr>
          <p:nvPr/>
        </p:nvPicPr>
        <p:blipFill>
          <a:blip r:embed="rId2"/>
          <a:stretch>
            <a:fillRect/>
          </a:stretch>
        </p:blipFill>
        <p:spPr>
          <a:xfrm>
            <a:off x="0" y="93025"/>
            <a:ext cx="12192000" cy="6671949"/>
          </a:xfrm>
          <a:prstGeom prst="rect">
            <a:avLst/>
          </a:prstGeom>
        </p:spPr>
      </p:pic>
      <p:sp>
        <p:nvSpPr>
          <p:cNvPr id="11" name="TextBox 10">
            <a:extLst>
              <a:ext uri="{FF2B5EF4-FFF2-40B4-BE49-F238E27FC236}">
                <a16:creationId xmlns:a16="http://schemas.microsoft.com/office/drawing/2014/main" id="{C97E9BED-4614-C617-029C-0D8AA3A03849}"/>
              </a:ext>
            </a:extLst>
          </p:cNvPr>
          <p:cNvSpPr txBox="1"/>
          <p:nvPr/>
        </p:nvSpPr>
        <p:spPr>
          <a:xfrm>
            <a:off x="5488758" y="5447143"/>
            <a:ext cx="6094428" cy="307777"/>
          </a:xfrm>
          <a:prstGeom prst="rect">
            <a:avLst/>
          </a:prstGeom>
          <a:noFill/>
        </p:spPr>
        <p:txBody>
          <a:bodyPr wrap="square">
            <a:spAutoFit/>
          </a:bodyPr>
          <a:lstStyle/>
          <a:p>
            <a:r>
              <a:rPr lang="en-GB" dirty="0"/>
              <a:t>Update fixture start time (once approval given from Age Group </a:t>
            </a:r>
            <a:r>
              <a:rPr lang="en-GB" dirty="0" err="1"/>
              <a:t>Secdretary</a:t>
            </a:r>
            <a:r>
              <a:rPr lang="en-GB" dirty="0"/>
              <a:t>)</a:t>
            </a:r>
          </a:p>
        </p:txBody>
      </p:sp>
      <p:sp>
        <p:nvSpPr>
          <p:cNvPr id="15" name="Oval 14">
            <a:extLst>
              <a:ext uri="{FF2B5EF4-FFF2-40B4-BE49-F238E27FC236}">
                <a16:creationId xmlns:a16="http://schemas.microsoft.com/office/drawing/2014/main" id="{2FC6D9A2-72DE-827B-3E40-C1FD9A6A64E0}"/>
              </a:ext>
            </a:extLst>
          </p:cNvPr>
          <p:cNvSpPr/>
          <p:nvPr/>
        </p:nvSpPr>
        <p:spPr>
          <a:xfrm>
            <a:off x="2553616" y="400943"/>
            <a:ext cx="801672" cy="5615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0845BDB-BEEF-27C8-BB7A-7CFB62AD0B51}"/>
              </a:ext>
            </a:extLst>
          </p:cNvPr>
          <p:cNvSpPr/>
          <p:nvPr/>
        </p:nvSpPr>
        <p:spPr>
          <a:xfrm>
            <a:off x="3259379" y="444713"/>
            <a:ext cx="801672" cy="5178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Arrow Connector 1">
            <a:extLst>
              <a:ext uri="{FF2B5EF4-FFF2-40B4-BE49-F238E27FC236}">
                <a16:creationId xmlns:a16="http://schemas.microsoft.com/office/drawing/2014/main" id="{51703E3A-4DAB-2EF2-F642-CAAD7CD2D08D}"/>
              </a:ext>
            </a:extLst>
          </p:cNvPr>
          <p:cNvCxnSpPr>
            <a:cxnSpLocks/>
          </p:cNvCxnSpPr>
          <p:nvPr/>
        </p:nvCxnSpPr>
        <p:spPr>
          <a:xfrm flipH="1" flipV="1">
            <a:off x="3047215" y="962526"/>
            <a:ext cx="2373197" cy="4638505"/>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822B147E-CA18-706C-8D35-55E3610148F3}"/>
              </a:ext>
            </a:extLst>
          </p:cNvPr>
          <p:cNvCxnSpPr>
            <a:cxnSpLocks/>
            <a:stCxn id="10" idx="1"/>
          </p:cNvCxnSpPr>
          <p:nvPr/>
        </p:nvCxnSpPr>
        <p:spPr>
          <a:xfrm flipH="1" flipV="1">
            <a:off x="3982040" y="903318"/>
            <a:ext cx="2505368" cy="4024660"/>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9E93824-C1EB-94F3-8C12-349248CFD593}"/>
              </a:ext>
            </a:extLst>
          </p:cNvPr>
          <p:cNvSpPr txBox="1"/>
          <p:nvPr/>
        </p:nvSpPr>
        <p:spPr>
          <a:xfrm>
            <a:off x="6487408" y="4774089"/>
            <a:ext cx="5314753" cy="307777"/>
          </a:xfrm>
          <a:prstGeom prst="rect">
            <a:avLst/>
          </a:prstGeom>
          <a:noFill/>
        </p:spPr>
        <p:txBody>
          <a:bodyPr wrap="square">
            <a:spAutoFit/>
          </a:bodyPr>
          <a:lstStyle/>
          <a:p>
            <a:r>
              <a:rPr lang="en-GB" dirty="0"/>
              <a:t>Update match day stats by the Wednesday following match day</a:t>
            </a:r>
          </a:p>
        </p:txBody>
      </p:sp>
      <p:sp>
        <p:nvSpPr>
          <p:cNvPr id="5" name="Rectangle 4">
            <a:extLst>
              <a:ext uri="{FF2B5EF4-FFF2-40B4-BE49-F238E27FC236}">
                <a16:creationId xmlns:a16="http://schemas.microsoft.com/office/drawing/2014/main" id="{D0F3F27F-D01B-C6DE-30E1-E9F62BBD7CBA}"/>
              </a:ext>
            </a:extLst>
          </p:cNvPr>
          <p:cNvSpPr/>
          <p:nvPr/>
        </p:nvSpPr>
        <p:spPr>
          <a:xfrm>
            <a:off x="4808606" y="1367480"/>
            <a:ext cx="974356" cy="2224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385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5667F-05A2-A89B-6A0C-3BB0120B5B26}"/>
              </a:ext>
            </a:extLst>
          </p:cNvPr>
          <p:cNvPicPr>
            <a:picLocks noChangeAspect="1"/>
          </p:cNvPicPr>
          <p:nvPr/>
        </p:nvPicPr>
        <p:blipFill>
          <a:blip r:embed="rId2"/>
          <a:stretch>
            <a:fillRect/>
          </a:stretch>
        </p:blipFill>
        <p:spPr>
          <a:xfrm>
            <a:off x="816698" y="0"/>
            <a:ext cx="10558604" cy="6858000"/>
          </a:xfrm>
          <a:prstGeom prst="rect">
            <a:avLst/>
          </a:prstGeom>
        </p:spPr>
      </p:pic>
      <p:sp>
        <p:nvSpPr>
          <p:cNvPr id="6" name="Oval 5">
            <a:extLst>
              <a:ext uri="{FF2B5EF4-FFF2-40B4-BE49-F238E27FC236}">
                <a16:creationId xmlns:a16="http://schemas.microsoft.com/office/drawing/2014/main" id="{FAD6880C-89CE-DD61-7D64-B8EBA482B62C}"/>
              </a:ext>
            </a:extLst>
          </p:cNvPr>
          <p:cNvSpPr/>
          <p:nvPr/>
        </p:nvSpPr>
        <p:spPr>
          <a:xfrm>
            <a:off x="10494892" y="2649873"/>
            <a:ext cx="801672" cy="5615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A638F2C1-4A22-9138-7B45-A1A360E171CB}"/>
              </a:ext>
            </a:extLst>
          </p:cNvPr>
          <p:cNvCxnSpPr>
            <a:cxnSpLocks/>
            <a:endCxn id="6" idx="1"/>
          </p:cNvCxnSpPr>
          <p:nvPr/>
        </p:nvCxnSpPr>
        <p:spPr>
          <a:xfrm>
            <a:off x="3929449" y="683741"/>
            <a:ext cx="6682845" cy="2048374"/>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749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E356E-09A8-1E18-3D55-D7CCB59F53C9}"/>
              </a:ext>
            </a:extLst>
          </p:cNvPr>
          <p:cNvPicPr>
            <a:picLocks noChangeAspect="1"/>
          </p:cNvPicPr>
          <p:nvPr/>
        </p:nvPicPr>
        <p:blipFill>
          <a:blip r:embed="rId2"/>
          <a:stretch>
            <a:fillRect/>
          </a:stretch>
        </p:blipFill>
        <p:spPr>
          <a:xfrm>
            <a:off x="0" y="689486"/>
            <a:ext cx="12192000" cy="5479027"/>
          </a:xfrm>
          <a:prstGeom prst="rect">
            <a:avLst/>
          </a:prstGeom>
        </p:spPr>
      </p:pic>
      <p:sp>
        <p:nvSpPr>
          <p:cNvPr id="6" name="Oval 5">
            <a:extLst>
              <a:ext uri="{FF2B5EF4-FFF2-40B4-BE49-F238E27FC236}">
                <a16:creationId xmlns:a16="http://schemas.microsoft.com/office/drawing/2014/main" id="{FAD6880C-89CE-DD61-7D64-B8EBA482B62C}"/>
              </a:ext>
            </a:extLst>
          </p:cNvPr>
          <p:cNvSpPr/>
          <p:nvPr/>
        </p:nvSpPr>
        <p:spPr>
          <a:xfrm>
            <a:off x="3665724" y="4330391"/>
            <a:ext cx="1301692" cy="5464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A638F2C1-4A22-9138-7B45-A1A360E171CB}"/>
              </a:ext>
            </a:extLst>
          </p:cNvPr>
          <p:cNvCxnSpPr>
            <a:cxnSpLocks/>
          </p:cNvCxnSpPr>
          <p:nvPr/>
        </p:nvCxnSpPr>
        <p:spPr>
          <a:xfrm flipH="1">
            <a:off x="4917986" y="3702907"/>
            <a:ext cx="2421925" cy="782595"/>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4146D61A-AFF5-B674-DCDF-D7CCCB4CF0F7}"/>
              </a:ext>
            </a:extLst>
          </p:cNvPr>
          <p:cNvSpPr/>
          <p:nvPr/>
        </p:nvSpPr>
        <p:spPr>
          <a:xfrm>
            <a:off x="3517440" y="4976247"/>
            <a:ext cx="2611509" cy="5464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3B5D8A70-F477-4AD5-552A-46F811004E20}"/>
              </a:ext>
            </a:extLst>
          </p:cNvPr>
          <p:cNvCxnSpPr>
            <a:cxnSpLocks/>
          </p:cNvCxnSpPr>
          <p:nvPr/>
        </p:nvCxnSpPr>
        <p:spPr>
          <a:xfrm flipH="1">
            <a:off x="6128949" y="4485502"/>
            <a:ext cx="2421925" cy="782595"/>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C997BE4E-E771-AE4D-5D7E-275AD8EA0990}"/>
              </a:ext>
            </a:extLst>
          </p:cNvPr>
          <p:cNvSpPr txBox="1"/>
          <p:nvPr/>
        </p:nvSpPr>
        <p:spPr>
          <a:xfrm>
            <a:off x="7339911" y="3416641"/>
            <a:ext cx="2505814" cy="400110"/>
          </a:xfrm>
          <a:prstGeom prst="rect">
            <a:avLst/>
          </a:prstGeom>
          <a:noFill/>
        </p:spPr>
        <p:txBody>
          <a:bodyPr wrap="none" rtlCol="0">
            <a:spAutoFit/>
          </a:bodyPr>
          <a:lstStyle/>
          <a:p>
            <a:r>
              <a:rPr lang="en-GB" sz="2000" dirty="0">
                <a:solidFill>
                  <a:srgbClr val="FF0000"/>
                </a:solidFill>
              </a:rPr>
              <a:t>Change kick off time</a:t>
            </a:r>
          </a:p>
        </p:txBody>
      </p:sp>
      <p:sp>
        <p:nvSpPr>
          <p:cNvPr id="12" name="TextBox 11">
            <a:extLst>
              <a:ext uri="{FF2B5EF4-FFF2-40B4-BE49-F238E27FC236}">
                <a16:creationId xmlns:a16="http://schemas.microsoft.com/office/drawing/2014/main" id="{DA95D076-37C8-C7C2-AE29-BA8E86C35A21}"/>
              </a:ext>
            </a:extLst>
          </p:cNvPr>
          <p:cNvSpPr txBox="1"/>
          <p:nvPr/>
        </p:nvSpPr>
        <p:spPr>
          <a:xfrm>
            <a:off x="8550874" y="4300072"/>
            <a:ext cx="1896673" cy="400110"/>
          </a:xfrm>
          <a:prstGeom prst="rect">
            <a:avLst/>
          </a:prstGeom>
          <a:noFill/>
        </p:spPr>
        <p:txBody>
          <a:bodyPr wrap="none" rtlCol="0">
            <a:spAutoFit/>
          </a:bodyPr>
          <a:lstStyle/>
          <a:p>
            <a:r>
              <a:rPr lang="en-GB" sz="2000" dirty="0">
                <a:solidFill>
                  <a:srgbClr val="FF0000"/>
                </a:solidFill>
              </a:rPr>
              <a:t>Change Venue</a:t>
            </a:r>
          </a:p>
        </p:txBody>
      </p:sp>
      <p:sp>
        <p:nvSpPr>
          <p:cNvPr id="13" name="Oval 12">
            <a:extLst>
              <a:ext uri="{FF2B5EF4-FFF2-40B4-BE49-F238E27FC236}">
                <a16:creationId xmlns:a16="http://schemas.microsoft.com/office/drawing/2014/main" id="{BEC1F914-3428-DE8F-6D0F-501704BE601B}"/>
              </a:ext>
            </a:extLst>
          </p:cNvPr>
          <p:cNvSpPr/>
          <p:nvPr/>
        </p:nvSpPr>
        <p:spPr>
          <a:xfrm>
            <a:off x="2607160" y="2380735"/>
            <a:ext cx="3876017" cy="7743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2962CB27-BD9A-69FA-07B6-BFCFFF1EA70B}"/>
              </a:ext>
            </a:extLst>
          </p:cNvPr>
          <p:cNvCxnSpPr>
            <a:cxnSpLocks/>
          </p:cNvCxnSpPr>
          <p:nvPr/>
        </p:nvCxnSpPr>
        <p:spPr>
          <a:xfrm flipH="1">
            <a:off x="5185716" y="774357"/>
            <a:ext cx="757755" cy="1629850"/>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2C3FB929-FEFF-8238-1ABD-3130D01AD77F}"/>
              </a:ext>
            </a:extLst>
          </p:cNvPr>
          <p:cNvSpPr txBox="1"/>
          <p:nvPr/>
        </p:nvSpPr>
        <p:spPr>
          <a:xfrm>
            <a:off x="5943471" y="531867"/>
            <a:ext cx="5833648" cy="400110"/>
          </a:xfrm>
          <a:prstGeom prst="rect">
            <a:avLst/>
          </a:prstGeom>
          <a:noFill/>
        </p:spPr>
        <p:txBody>
          <a:bodyPr wrap="none" rtlCol="0">
            <a:spAutoFit/>
          </a:bodyPr>
          <a:lstStyle/>
          <a:p>
            <a:r>
              <a:rPr lang="en-GB" sz="2000" dirty="0">
                <a:solidFill>
                  <a:srgbClr val="FF0000"/>
                </a:solidFill>
              </a:rPr>
              <a:t>Must be agreed by your Age Group Secretary first</a:t>
            </a:r>
          </a:p>
        </p:txBody>
      </p:sp>
    </p:spTree>
    <p:extLst>
      <p:ext uri="{BB962C8B-B14F-4D97-AF65-F5344CB8AC3E}">
        <p14:creationId xmlns:p14="http://schemas.microsoft.com/office/powerpoint/2010/main" val="375050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360162" y="146650"/>
            <a:ext cx="5613255" cy="772759"/>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sz="3600" b="1" dirty="0"/>
              <a:t>Registration of players</a:t>
            </a:r>
            <a:endParaRPr sz="3600" dirty="0"/>
          </a:p>
        </p:txBody>
      </p:sp>
      <p:sp>
        <p:nvSpPr>
          <p:cNvPr id="130" name="Google Shape;130;p4"/>
          <p:cNvSpPr txBox="1">
            <a:spLocks noGrp="1"/>
          </p:cNvSpPr>
          <p:nvPr>
            <p:ph type="body" idx="1"/>
          </p:nvPr>
        </p:nvSpPr>
        <p:spPr>
          <a:xfrm>
            <a:off x="237579" y="1542996"/>
            <a:ext cx="11471675" cy="4905930"/>
          </a:xfrm>
          <a:prstGeom prst="rect">
            <a:avLst/>
          </a:prstGeom>
          <a:noFill/>
          <a:ln>
            <a:noFill/>
          </a:ln>
        </p:spPr>
        <p:txBody>
          <a:bodyPr spcFirstLastPara="1" wrap="square" lIns="91425" tIns="45700" rIns="91425" bIns="45700" anchor="t" anchorCtr="0">
            <a:noAutofit/>
          </a:bodyPr>
          <a:lstStyle/>
          <a:p>
            <a:pPr marL="342900" lvl="0" algn="just">
              <a:spcBef>
                <a:spcPts val="0"/>
              </a:spcBef>
              <a:buClr>
                <a:srgbClr val="FF0000"/>
              </a:buClr>
              <a:buSzPct val="120000"/>
              <a:buFont typeface="Wingdings" panose="05000000000000000000" pitchFamily="2" charset="2"/>
              <a:buChar char="§"/>
            </a:pPr>
            <a:r>
              <a:rPr lang="en-US" sz="2000" dirty="0"/>
              <a:t>All Players must be added to your club portal and registered with your club. See info here - </a:t>
            </a:r>
            <a:r>
              <a:rPr lang="en-US" sz="2000" dirty="0">
                <a:hlinkClick r:id="rId3"/>
              </a:rPr>
              <a:t>https://www.tdyl.co.uk/sfa-affiliation-player-registration/</a:t>
            </a:r>
            <a:endParaRPr sz="2000" dirty="0"/>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Check for each player that ID Verification is completed, Consent is given for the player to play (Club Membership renewed), The player is assigned to the correct team and that the Players Information is correct.  </a:t>
            </a:r>
            <a:r>
              <a:rPr lang="en-US" sz="2000" dirty="0">
                <a:solidFill>
                  <a:srgbClr val="FF0000"/>
                </a:solidFill>
              </a:rPr>
              <a:t>If all boxes are green, then the player can be submitted to the league for approval.</a:t>
            </a:r>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If all is correct, the league officers will approve the player registration. The player will appear as “registered” in the club portal. Youth Players (U11 to U16) will then show in Full-time and can be selected on your team sheet.</a:t>
            </a:r>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Only players listed as registered are eligible to play in matches. </a:t>
            </a:r>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No youth players will appear on the public FA Fulltime website.</a:t>
            </a:r>
          </a:p>
          <a:p>
            <a:pPr marL="342900" lvl="0" algn="just" rtl="0">
              <a:lnSpc>
                <a:spcPct val="90000"/>
              </a:lnSpc>
              <a:spcBef>
                <a:spcPts val="1000"/>
              </a:spcBef>
              <a:spcAft>
                <a:spcPts val="0"/>
              </a:spcAft>
              <a:buClr>
                <a:srgbClr val="FF0000"/>
              </a:buClr>
              <a:buSzPct val="120000"/>
              <a:buFont typeface="Wingdings" panose="05000000000000000000" pitchFamily="2" charset="2"/>
              <a:buChar char="§"/>
            </a:pPr>
            <a:r>
              <a:rPr lang="en-US" sz="2000" dirty="0"/>
              <a:t>A player can only sign for one club in their age group, in the same competition. They can play for the team above their age group, within their club but must also be registered to play for that team in that age group.</a:t>
            </a:r>
          </a:p>
          <a:p>
            <a:pPr marL="342900" algn="just">
              <a:buClr>
                <a:srgbClr val="FF0000"/>
              </a:buClr>
              <a:buSzPct val="120000"/>
              <a:buFont typeface="Wingdings" panose="05000000000000000000" pitchFamily="2" charset="2"/>
              <a:buChar char="§"/>
            </a:pPr>
            <a:r>
              <a:rPr lang="en-GB" sz="2000" dirty="0"/>
              <a:t>If a player wishes to play for another team they must be transferred following the league transfer process.</a:t>
            </a:r>
          </a:p>
          <a:p>
            <a:pPr marL="342900" lvl="0" algn="just" rtl="0">
              <a:lnSpc>
                <a:spcPct val="90000"/>
              </a:lnSpc>
              <a:spcBef>
                <a:spcPts val="1000"/>
              </a:spcBef>
              <a:spcAft>
                <a:spcPts val="0"/>
              </a:spcAft>
              <a:buClr>
                <a:srgbClr val="FF0000"/>
              </a:buClr>
              <a:buSzPct val="100000"/>
              <a:buFont typeface="Wingdings" panose="05000000000000000000" pitchFamily="2" charset="2"/>
              <a:buChar char="§"/>
            </a:pPr>
            <a:endParaRPr sz="2000" dirty="0"/>
          </a:p>
        </p:txBody>
      </p:sp>
      <p:pic>
        <p:nvPicPr>
          <p:cNvPr id="131" name="Google Shape;131;p4" descr="A picture containing clipart&#10;&#10;Description automatically generated"/>
          <p:cNvPicPr preferRelativeResize="0"/>
          <p:nvPr/>
        </p:nvPicPr>
        <p:blipFill rotWithShape="1">
          <a:blip r:embed="rId4">
            <a:alphaModFix/>
          </a:blip>
          <a:srcRect/>
          <a:stretch/>
        </p:blipFill>
        <p:spPr>
          <a:xfrm>
            <a:off x="9868492" y="146650"/>
            <a:ext cx="1963345" cy="960818"/>
          </a:xfrm>
          <a:prstGeom prst="rect">
            <a:avLst/>
          </a:prstGeom>
          <a:noFill/>
          <a:ln>
            <a:noFill/>
          </a:ln>
        </p:spPr>
      </p:pic>
      <p:pic>
        <p:nvPicPr>
          <p:cNvPr id="132" name="Google Shape;132;p4" descr="A close up of a logo&#10;&#10;Description automatically generated"/>
          <p:cNvPicPr preferRelativeResize="0"/>
          <p:nvPr/>
        </p:nvPicPr>
        <p:blipFill rotWithShape="1">
          <a:blip r:embed="rId5">
            <a:alphaModFix/>
          </a:blip>
          <a:srcRect/>
          <a:stretch/>
        </p:blipFill>
        <p:spPr>
          <a:xfrm>
            <a:off x="6888657" y="146650"/>
            <a:ext cx="2672437" cy="9608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p:nvPr/>
        </p:nvSpPr>
        <p:spPr>
          <a:xfrm>
            <a:off x="4186225" y="1028700"/>
            <a:ext cx="42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2" name="Google Shape;252;p16"/>
          <p:cNvSpPr txBox="1"/>
          <p:nvPr/>
        </p:nvSpPr>
        <p:spPr>
          <a:xfrm>
            <a:off x="1243025" y="785825"/>
            <a:ext cx="962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3" name="Google Shape;253;p16"/>
          <p:cNvSpPr txBox="1"/>
          <p:nvPr/>
        </p:nvSpPr>
        <p:spPr>
          <a:xfrm>
            <a:off x="64167" y="705614"/>
            <a:ext cx="11682625" cy="6278612"/>
          </a:xfrm>
          <a:prstGeom prst="rect">
            <a:avLst/>
          </a:prstGeom>
          <a:noFill/>
          <a:ln>
            <a:noFill/>
          </a:ln>
        </p:spPr>
        <p:txBody>
          <a:bodyPr spcFirstLastPara="1" wrap="square" lIns="91425" tIns="91425" rIns="91425" bIns="91425" anchor="t" anchorCtr="0">
            <a:spAutoFit/>
          </a:bodyPr>
          <a:lstStyle/>
          <a:p>
            <a:pPr marL="285750" lvl="0" indent="-285750" algn="just" rtl="0">
              <a:spcBef>
                <a:spcPts val="0"/>
              </a:spcBef>
              <a:spcAft>
                <a:spcPts val="0"/>
              </a:spcAft>
              <a:buClr>
                <a:srgbClr val="FF0000"/>
              </a:buClr>
              <a:buSzPct val="120000"/>
              <a:buFont typeface="Wingdings" panose="05000000000000000000" pitchFamily="2" charset="2"/>
              <a:buChar char="§"/>
            </a:pPr>
            <a:endParaRPr sz="1600" b="1" dirty="0">
              <a:latin typeface="Calibri"/>
              <a:ea typeface="Calibri"/>
              <a:cs typeface="Calibri"/>
              <a:sym typeface="Calibri"/>
            </a:endParaRPr>
          </a:p>
          <a:p>
            <a:pPr marL="469900" lvl="0" indent="-342900" algn="just" rtl="0">
              <a:spcBef>
                <a:spcPts val="0"/>
              </a:spcBef>
              <a:spcAft>
                <a:spcPts val="0"/>
              </a:spcAft>
              <a:buClr>
                <a:srgbClr val="FF0000"/>
              </a:buClr>
              <a:buSzPct val="120000"/>
              <a:buFont typeface="Wingdings" panose="05000000000000000000" pitchFamily="2" charset="2"/>
              <a:buChar char="§"/>
            </a:pPr>
            <a:r>
              <a:rPr lang="en-US" sz="2000" dirty="0">
                <a:latin typeface="Calibri"/>
                <a:ea typeface="Calibri"/>
                <a:cs typeface="Calibri"/>
                <a:sym typeface="Calibri"/>
              </a:rPr>
              <a:t>Fines will be emailed directly to the club secretary via the leagues online billing system. The club secretary will be given a time frame to be able to respond to the league – see League/SCORY rules. The club secretary can accept or reject the fine.  </a:t>
            </a:r>
          </a:p>
          <a:p>
            <a:pPr marL="469900" lvl="0" indent="-342900" algn="just" rtl="0">
              <a:spcBef>
                <a:spcPts val="0"/>
              </a:spcBef>
              <a:spcAft>
                <a:spcPts val="0"/>
              </a:spcAft>
              <a:buClr>
                <a:srgbClr val="FF0000"/>
              </a:buClr>
              <a:buSzPct val="120000"/>
              <a:buFont typeface="Wingdings" panose="05000000000000000000" pitchFamily="2" charset="2"/>
              <a:buChar char="§"/>
            </a:pPr>
            <a:endParaRPr sz="2000" dirty="0">
              <a:latin typeface="Calibri"/>
              <a:ea typeface="Calibri"/>
              <a:cs typeface="Calibri"/>
              <a:sym typeface="Calibri"/>
            </a:endParaRPr>
          </a:p>
          <a:p>
            <a:pPr marL="469900" lvl="0" indent="-342900" algn="just" rtl="0">
              <a:spcBef>
                <a:spcPts val="0"/>
              </a:spcBef>
              <a:spcAft>
                <a:spcPts val="0"/>
              </a:spcAft>
              <a:buClr>
                <a:srgbClr val="FF0000"/>
              </a:buClr>
              <a:buSzPct val="120000"/>
              <a:buFont typeface="Wingdings" panose="05000000000000000000" pitchFamily="2" charset="2"/>
              <a:buChar char="§"/>
            </a:pPr>
            <a:r>
              <a:rPr lang="en-US" sz="2000" dirty="0">
                <a:latin typeface="Calibri"/>
                <a:ea typeface="Calibri"/>
                <a:cs typeface="Calibri"/>
                <a:sym typeface="Calibri"/>
              </a:rPr>
              <a:t>Should the Club feel the fine is incorrect then the club secretary must respond to the charge using the charge notification form on the website - </a:t>
            </a:r>
            <a:r>
              <a:rPr lang="en-US" sz="2000" dirty="0">
                <a:latin typeface="Calibri"/>
                <a:ea typeface="Calibri"/>
                <a:cs typeface="Calibri"/>
                <a:sym typeface="Calibri"/>
                <a:hlinkClick r:id="rId3"/>
              </a:rPr>
              <a:t>https://www.tdyl.co.uk/charge-response/ </a:t>
            </a:r>
            <a:r>
              <a:rPr lang="en-US" sz="2000" dirty="0">
                <a:latin typeface="Calibri"/>
                <a:ea typeface="Calibri"/>
                <a:cs typeface="Calibri"/>
                <a:sym typeface="Calibri"/>
              </a:rPr>
              <a:t>. The club will need to pay a fee of £25 to the league for the committee to review the charge. </a:t>
            </a:r>
          </a:p>
          <a:p>
            <a:pPr marL="469900" lvl="0" indent="-342900" algn="just" rtl="0">
              <a:spcBef>
                <a:spcPts val="0"/>
              </a:spcBef>
              <a:spcAft>
                <a:spcPts val="0"/>
              </a:spcAft>
              <a:buClr>
                <a:srgbClr val="FF0000"/>
              </a:buClr>
              <a:buSzPct val="120000"/>
              <a:buFont typeface="Wingdings" panose="05000000000000000000" pitchFamily="2" charset="2"/>
              <a:buChar char="§"/>
            </a:pPr>
            <a:endParaRPr sz="2000" dirty="0">
              <a:latin typeface="Calibri"/>
              <a:ea typeface="Calibri"/>
              <a:cs typeface="Calibri"/>
              <a:sym typeface="Calibri"/>
            </a:endParaRPr>
          </a:p>
          <a:p>
            <a:pPr marL="469900" lvl="0" indent="-342900" algn="just" rtl="0">
              <a:spcBef>
                <a:spcPts val="0"/>
              </a:spcBef>
              <a:spcAft>
                <a:spcPts val="0"/>
              </a:spcAft>
              <a:buClr>
                <a:srgbClr val="FF0000"/>
              </a:buClr>
              <a:buSzPct val="120000"/>
              <a:buFont typeface="Wingdings" panose="05000000000000000000" pitchFamily="2" charset="2"/>
              <a:buChar char="§"/>
            </a:pPr>
            <a:r>
              <a:rPr lang="en-US" sz="2000" dirty="0">
                <a:latin typeface="Calibri"/>
                <a:ea typeface="Calibri"/>
                <a:cs typeface="Calibri"/>
                <a:sym typeface="Calibri"/>
              </a:rPr>
              <a:t>Should the decision be successfully overturned your club will be refunded</a:t>
            </a:r>
          </a:p>
          <a:p>
            <a:pPr marL="469900" lvl="0" indent="-342900" algn="just" rtl="0">
              <a:spcBef>
                <a:spcPts val="0"/>
              </a:spcBef>
              <a:spcAft>
                <a:spcPts val="0"/>
              </a:spcAft>
              <a:buClr>
                <a:srgbClr val="FF0000"/>
              </a:buClr>
              <a:buSzPct val="120000"/>
              <a:buFont typeface="Wingdings" panose="05000000000000000000" pitchFamily="2" charset="2"/>
              <a:buChar char="§"/>
            </a:pPr>
            <a:endParaRPr lang="en-US" sz="2000" dirty="0">
              <a:latin typeface="Calibri"/>
              <a:ea typeface="Calibri"/>
              <a:cs typeface="Calibri"/>
              <a:sym typeface="Calibri"/>
            </a:endParaRPr>
          </a:p>
          <a:p>
            <a:pPr marL="469900" lvl="0" indent="-342900" algn="just" rtl="0">
              <a:spcBef>
                <a:spcPts val="0"/>
              </a:spcBef>
              <a:spcAft>
                <a:spcPts val="0"/>
              </a:spcAft>
              <a:buClr>
                <a:srgbClr val="FF0000"/>
              </a:buClr>
              <a:buSzPct val="120000"/>
              <a:buFont typeface="Wingdings" panose="05000000000000000000" pitchFamily="2" charset="2"/>
              <a:buChar char="§"/>
            </a:pPr>
            <a:r>
              <a:rPr lang="en-GB" sz="2000" dirty="0">
                <a:latin typeface="Calibri"/>
                <a:ea typeface="Calibri"/>
                <a:cs typeface="Calibri"/>
                <a:sym typeface="Calibri"/>
              </a:rPr>
              <a:t>The items you can get caught out on:</a:t>
            </a:r>
          </a:p>
          <a:p>
            <a:pPr marL="127000" lvl="0" algn="just" rtl="0">
              <a:spcBef>
                <a:spcPts val="0"/>
              </a:spcBef>
              <a:spcAft>
                <a:spcPts val="0"/>
              </a:spcAft>
              <a:buClr>
                <a:srgbClr val="FF0000"/>
              </a:buClr>
              <a:buSzPct val="120000"/>
            </a:pPr>
            <a:endParaRPr lang="en-GB" sz="2000" dirty="0">
              <a:latin typeface="Calibri"/>
              <a:ea typeface="Calibri"/>
              <a:cs typeface="Calibri"/>
              <a:sym typeface="Calibri"/>
            </a:endParaRP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Not contacting the Referee or opposition pre match</a:t>
            </a: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Postponing a match incorrectly</a:t>
            </a: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Playing an unregistered player</a:t>
            </a: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Not completing the team sheet and not giving the Referee and opposition a copy</a:t>
            </a: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Not sending in your match day results </a:t>
            </a:r>
          </a:p>
          <a:p>
            <a:pPr marL="898525" lvl="0" indent="-360363" algn="just" rtl="0">
              <a:spcBef>
                <a:spcPts val="0"/>
              </a:spcBef>
              <a:spcAft>
                <a:spcPts val="0"/>
              </a:spcAft>
              <a:buClr>
                <a:schemeClr val="tx1"/>
              </a:buClr>
              <a:buSzPct val="120000"/>
              <a:buFont typeface="Arial" panose="020B0604020202020204" pitchFamily="34" charset="0"/>
              <a:buChar char="•"/>
            </a:pPr>
            <a:r>
              <a:rPr lang="en-GB" sz="2000" dirty="0">
                <a:latin typeface="Calibri"/>
                <a:ea typeface="Calibri"/>
                <a:cs typeface="Calibri"/>
                <a:sym typeface="Calibri"/>
              </a:rPr>
              <a:t>Not completing the match day stats on FA Fulltime (be aware if using Matchday App it doesn’t always work)</a:t>
            </a:r>
            <a:endParaRPr sz="2000" dirty="0">
              <a:latin typeface="Calibri"/>
              <a:ea typeface="Calibri"/>
              <a:cs typeface="Calibri"/>
              <a:sym typeface="Calibri"/>
            </a:endParaRPr>
          </a:p>
        </p:txBody>
      </p:sp>
      <p:pic>
        <p:nvPicPr>
          <p:cNvPr id="4" name="Google Shape;131;p4" descr="A picture containing clipart&#10;&#10;Description automatically generated">
            <a:extLst>
              <a:ext uri="{FF2B5EF4-FFF2-40B4-BE49-F238E27FC236}">
                <a16:creationId xmlns:a16="http://schemas.microsoft.com/office/drawing/2014/main" id="{D5FB99BF-A255-2A06-891B-90329EC6DE12}"/>
              </a:ext>
            </a:extLst>
          </p:cNvPr>
          <p:cNvPicPr preferRelativeResize="0"/>
          <p:nvPr/>
        </p:nvPicPr>
        <p:blipFill rotWithShape="1">
          <a:blip r:embed="rId4">
            <a:alphaModFix/>
          </a:blip>
          <a:srcRect/>
          <a:stretch/>
        </p:blipFill>
        <p:spPr>
          <a:xfrm>
            <a:off x="10068235" y="7446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274F3F48-A676-034A-66DB-77FA133405AE}"/>
              </a:ext>
            </a:extLst>
          </p:cNvPr>
          <p:cNvPicPr preferRelativeResize="0"/>
          <p:nvPr/>
        </p:nvPicPr>
        <p:blipFill rotWithShape="1">
          <a:blip r:embed="rId5">
            <a:alphaModFix/>
          </a:blip>
          <a:srcRect/>
          <a:stretch/>
        </p:blipFill>
        <p:spPr>
          <a:xfrm>
            <a:off x="6944512" y="-4016"/>
            <a:ext cx="2672437" cy="960818"/>
          </a:xfrm>
          <a:prstGeom prst="rect">
            <a:avLst/>
          </a:prstGeom>
          <a:noFill/>
          <a:ln>
            <a:noFill/>
          </a:ln>
        </p:spPr>
      </p:pic>
      <p:sp>
        <p:nvSpPr>
          <p:cNvPr id="6" name="Google Shape;129;p4">
            <a:extLst>
              <a:ext uri="{FF2B5EF4-FFF2-40B4-BE49-F238E27FC236}">
                <a16:creationId xmlns:a16="http://schemas.microsoft.com/office/drawing/2014/main" id="{C8556C95-850B-A354-AA8A-D72B8D6A2836}"/>
              </a:ext>
            </a:extLst>
          </p:cNvPr>
          <p:cNvSpPr txBox="1">
            <a:spLocks/>
          </p:cNvSpPr>
          <p:nvPr/>
        </p:nvSpPr>
        <p:spPr>
          <a:xfrm>
            <a:off x="160420" y="50715"/>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Fines</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19"/>
          <p:cNvSpPr txBox="1">
            <a:spLocks noGrp="1"/>
          </p:cNvSpPr>
          <p:nvPr>
            <p:ph type="body" idx="1"/>
          </p:nvPr>
        </p:nvSpPr>
        <p:spPr>
          <a:xfrm>
            <a:off x="160420" y="1035278"/>
            <a:ext cx="11666621" cy="5389585"/>
          </a:xfrm>
          <a:prstGeom prst="rect">
            <a:avLst/>
          </a:prstGeom>
          <a:noFill/>
          <a:ln>
            <a:noFill/>
          </a:ln>
        </p:spPr>
        <p:txBody>
          <a:bodyPr spcFirstLastPara="1" wrap="square" lIns="91425" tIns="45700" rIns="91425" bIns="45700" anchor="t" anchorCtr="0">
            <a:noAutofit/>
          </a:bodyPr>
          <a:lstStyle/>
          <a:p>
            <a:pPr marL="342900" lvl="0" algn="just" rtl="0">
              <a:lnSpc>
                <a:spcPct val="150000"/>
              </a:lnSpc>
              <a:spcBef>
                <a:spcPts val="0"/>
              </a:spcBef>
              <a:spcAft>
                <a:spcPts val="0"/>
              </a:spcAft>
              <a:buClr>
                <a:srgbClr val="FF0000"/>
              </a:buClr>
              <a:buSzPct val="120000"/>
              <a:buFont typeface="Wingdings" panose="05000000000000000000" pitchFamily="2" charset="2"/>
              <a:buChar char="§"/>
            </a:pPr>
            <a:r>
              <a:rPr lang="en-US" sz="1600" dirty="0"/>
              <a:t>After each game, the referees are asked to complete a match day report/review</a:t>
            </a:r>
            <a:endParaRPr sz="1600" dirty="0"/>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US" sz="1600" dirty="0"/>
              <a:t>The referees will review both team’s - Players, technical area, supporters and assistant referee</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US" sz="1600" dirty="0"/>
              <a:t>Details are collated by the league. If teams receive poor marks and continue to receive poor marks, then the league will monitor the club and team – refer to the FA Traffic Light System that is being introduced</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US" sz="1600" dirty="0"/>
              <a:t>The Traffic Light System will be used in conjunction with Somerset FA to monitor behavior</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GB" sz="1600" dirty="0"/>
              <a:t>Every Referee will have different expectations.</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GB" sz="1600" dirty="0"/>
              <a:t>Show respect when you greet the referee and when the referee checks the players boots &amp; equipment and has a chat with the players. </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GB" sz="1600" dirty="0"/>
              <a:t>Accept the decisions and encourage players and parents to accept all decisions made by the referees. They are only human and can make mistakes. </a:t>
            </a:r>
          </a:p>
          <a:p>
            <a:pPr marL="342900" lvl="0" algn="just" rtl="0">
              <a:lnSpc>
                <a:spcPct val="150000"/>
              </a:lnSpc>
              <a:spcBef>
                <a:spcPts val="1000"/>
              </a:spcBef>
              <a:spcAft>
                <a:spcPts val="0"/>
              </a:spcAft>
              <a:buClr>
                <a:srgbClr val="FF0000"/>
              </a:buClr>
              <a:buSzPct val="120000"/>
              <a:buFont typeface="Wingdings" panose="05000000000000000000" pitchFamily="2" charset="2"/>
              <a:buChar char="§"/>
            </a:pPr>
            <a:r>
              <a:rPr lang="en-GB" sz="1600" dirty="0"/>
              <a:t>At the end of the game, shake the referee's hand and thank them for coming. Without their involvement your game will not go ahead.</a:t>
            </a:r>
            <a:endParaRPr lang="en-US" sz="1600" dirty="0"/>
          </a:p>
          <a:p>
            <a:pPr marL="228600" lvl="0" indent="-228600" algn="just" rtl="0">
              <a:lnSpc>
                <a:spcPct val="150000"/>
              </a:lnSpc>
              <a:spcBef>
                <a:spcPts val="1000"/>
              </a:spcBef>
              <a:spcAft>
                <a:spcPts val="0"/>
              </a:spcAft>
              <a:buClr>
                <a:schemeClr val="dk1"/>
              </a:buClr>
              <a:buSzPts val="2800"/>
              <a:buChar char="•"/>
            </a:pPr>
            <a:endParaRPr lang="en-US" sz="1600" dirty="0"/>
          </a:p>
          <a:p>
            <a:pPr marL="228600" lvl="0" indent="-228600" algn="just" rtl="0">
              <a:lnSpc>
                <a:spcPct val="90000"/>
              </a:lnSpc>
              <a:spcBef>
                <a:spcPts val="1000"/>
              </a:spcBef>
              <a:spcAft>
                <a:spcPts val="0"/>
              </a:spcAft>
              <a:buClr>
                <a:schemeClr val="dk1"/>
              </a:buClr>
              <a:buSzPts val="2800"/>
              <a:buChar char="•"/>
            </a:pPr>
            <a:endParaRPr sz="1600" dirty="0"/>
          </a:p>
        </p:txBody>
      </p:sp>
      <p:pic>
        <p:nvPicPr>
          <p:cNvPr id="6" name="Google Shape;131;p4" descr="A picture containing clipart&#10;&#10;Description automatically generated">
            <a:extLst>
              <a:ext uri="{FF2B5EF4-FFF2-40B4-BE49-F238E27FC236}">
                <a16:creationId xmlns:a16="http://schemas.microsoft.com/office/drawing/2014/main" id="{4CB534FE-E756-B870-F076-5C7E9758AFBF}"/>
              </a:ext>
            </a:extLst>
          </p:cNvPr>
          <p:cNvPicPr preferRelativeResize="0"/>
          <p:nvPr/>
        </p:nvPicPr>
        <p:blipFill rotWithShape="1">
          <a:blip r:embed="rId3">
            <a:alphaModFix/>
          </a:blip>
          <a:srcRect/>
          <a:stretch/>
        </p:blipFill>
        <p:spPr>
          <a:xfrm>
            <a:off x="10068235" y="74460"/>
            <a:ext cx="1963345" cy="960818"/>
          </a:xfrm>
          <a:prstGeom prst="rect">
            <a:avLst/>
          </a:prstGeom>
          <a:noFill/>
          <a:ln>
            <a:noFill/>
          </a:ln>
        </p:spPr>
      </p:pic>
      <p:pic>
        <p:nvPicPr>
          <p:cNvPr id="7" name="Google Shape;132;p4" descr="A close up of a logo&#10;&#10;Description automatically generated">
            <a:extLst>
              <a:ext uri="{FF2B5EF4-FFF2-40B4-BE49-F238E27FC236}">
                <a16:creationId xmlns:a16="http://schemas.microsoft.com/office/drawing/2014/main" id="{56B96BFC-A660-12D6-7C76-AEAEDD624F98}"/>
              </a:ext>
            </a:extLst>
          </p:cNvPr>
          <p:cNvPicPr preferRelativeResize="0"/>
          <p:nvPr/>
        </p:nvPicPr>
        <p:blipFill rotWithShape="1">
          <a:blip r:embed="rId4">
            <a:alphaModFix/>
          </a:blip>
          <a:srcRect/>
          <a:stretch/>
        </p:blipFill>
        <p:spPr>
          <a:xfrm>
            <a:off x="6944512" y="-4016"/>
            <a:ext cx="2672437" cy="960818"/>
          </a:xfrm>
          <a:prstGeom prst="rect">
            <a:avLst/>
          </a:prstGeom>
          <a:noFill/>
          <a:ln>
            <a:noFill/>
          </a:ln>
        </p:spPr>
      </p:pic>
      <p:sp>
        <p:nvSpPr>
          <p:cNvPr id="8" name="Google Shape;129;p4">
            <a:extLst>
              <a:ext uri="{FF2B5EF4-FFF2-40B4-BE49-F238E27FC236}">
                <a16:creationId xmlns:a16="http://schemas.microsoft.com/office/drawing/2014/main" id="{C2373013-18BF-3CF8-79AB-DA123058D117}"/>
              </a:ext>
            </a:extLst>
          </p:cNvPr>
          <p:cNvSpPr txBox="1">
            <a:spLocks/>
          </p:cNvSpPr>
          <p:nvPr/>
        </p:nvSpPr>
        <p:spPr>
          <a:xfrm>
            <a:off x="160420" y="50715"/>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RESPECT</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E5A46-52FA-706B-CFC5-96558015683A}"/>
              </a:ext>
            </a:extLst>
          </p:cNvPr>
          <p:cNvPicPr>
            <a:picLocks noChangeAspect="1"/>
          </p:cNvPicPr>
          <p:nvPr/>
        </p:nvPicPr>
        <p:blipFill>
          <a:blip r:embed="rId2"/>
          <a:stretch>
            <a:fillRect/>
          </a:stretch>
        </p:blipFill>
        <p:spPr>
          <a:xfrm>
            <a:off x="3629384" y="0"/>
            <a:ext cx="4933231" cy="6858000"/>
          </a:xfrm>
          <a:prstGeom prst="rect">
            <a:avLst/>
          </a:prstGeom>
        </p:spPr>
      </p:pic>
    </p:spTree>
    <p:extLst>
      <p:ext uri="{BB962C8B-B14F-4D97-AF65-F5344CB8AC3E}">
        <p14:creationId xmlns:p14="http://schemas.microsoft.com/office/powerpoint/2010/main" val="1969659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24851" y="2298919"/>
            <a:ext cx="11942298" cy="105977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6000"/>
              <a:buFont typeface="Calibri"/>
              <a:buNone/>
            </a:pPr>
            <a:r>
              <a:rPr lang="en-US" sz="5400" b="1" dirty="0"/>
              <a:t>Questions?</a:t>
            </a:r>
            <a:endParaRPr sz="5400" b="1" dirty="0"/>
          </a:p>
        </p:txBody>
      </p:sp>
      <p:sp>
        <p:nvSpPr>
          <p:cNvPr id="2" name="TextBox 1">
            <a:extLst>
              <a:ext uri="{FF2B5EF4-FFF2-40B4-BE49-F238E27FC236}">
                <a16:creationId xmlns:a16="http://schemas.microsoft.com/office/drawing/2014/main" id="{0473585B-3043-3AD5-D4E1-BADED7930915}"/>
              </a:ext>
            </a:extLst>
          </p:cNvPr>
          <p:cNvSpPr txBox="1"/>
          <p:nvPr/>
        </p:nvSpPr>
        <p:spPr>
          <a:xfrm>
            <a:off x="5023612" y="3856935"/>
            <a:ext cx="1895071" cy="400110"/>
          </a:xfrm>
          <a:prstGeom prst="rect">
            <a:avLst/>
          </a:prstGeom>
          <a:noFill/>
        </p:spPr>
        <p:txBody>
          <a:bodyPr wrap="none" rtlCol="0">
            <a:spAutoFit/>
          </a:bodyPr>
          <a:lstStyle/>
          <a:p>
            <a:r>
              <a:rPr lang="en-GB" sz="2000" dirty="0">
                <a:hlinkClick r:id="rId3"/>
              </a:rPr>
              <a:t>www.tdyl.co.uk</a:t>
            </a:r>
            <a:endParaRPr lang="en-GB" sz="2000" dirty="0"/>
          </a:p>
        </p:txBody>
      </p:sp>
      <p:pic>
        <p:nvPicPr>
          <p:cNvPr id="6" name="Picture 5">
            <a:extLst>
              <a:ext uri="{FF2B5EF4-FFF2-40B4-BE49-F238E27FC236}">
                <a16:creationId xmlns:a16="http://schemas.microsoft.com/office/drawing/2014/main" id="{E175924D-59B9-E308-DF03-31B2D72F1428}"/>
              </a:ext>
            </a:extLst>
          </p:cNvPr>
          <p:cNvPicPr>
            <a:picLocks noChangeAspect="1"/>
          </p:cNvPicPr>
          <p:nvPr/>
        </p:nvPicPr>
        <p:blipFill>
          <a:blip r:embed="rId4"/>
          <a:stretch>
            <a:fillRect/>
          </a:stretch>
        </p:blipFill>
        <p:spPr>
          <a:xfrm>
            <a:off x="-1" y="4523556"/>
            <a:ext cx="12192000" cy="2334444"/>
          </a:xfrm>
          <a:prstGeom prst="rect">
            <a:avLst/>
          </a:prstGeom>
        </p:spPr>
      </p:pic>
      <p:pic>
        <p:nvPicPr>
          <p:cNvPr id="8" name="Picture 7">
            <a:extLst>
              <a:ext uri="{FF2B5EF4-FFF2-40B4-BE49-F238E27FC236}">
                <a16:creationId xmlns:a16="http://schemas.microsoft.com/office/drawing/2014/main" id="{3746F925-C7BC-D01F-B6C5-C8B877B92A65}"/>
              </a:ext>
            </a:extLst>
          </p:cNvPr>
          <p:cNvPicPr>
            <a:picLocks noChangeAspect="1"/>
          </p:cNvPicPr>
          <p:nvPr/>
        </p:nvPicPr>
        <p:blipFill>
          <a:blip r:embed="rId5"/>
          <a:stretch>
            <a:fillRect/>
          </a:stretch>
        </p:blipFill>
        <p:spPr>
          <a:xfrm>
            <a:off x="0" y="89689"/>
            <a:ext cx="12192000" cy="1533861"/>
          </a:xfrm>
          <a:prstGeom prst="rect">
            <a:avLst/>
          </a:prstGeom>
        </p:spPr>
      </p:pic>
    </p:spTree>
    <p:extLst>
      <p:ext uri="{BB962C8B-B14F-4D97-AF65-F5344CB8AC3E}">
        <p14:creationId xmlns:p14="http://schemas.microsoft.com/office/powerpoint/2010/main" val="30198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E3184-CDFC-06D3-3E6D-5BDB62E09B0B}"/>
              </a:ext>
            </a:extLst>
          </p:cNvPr>
          <p:cNvPicPr>
            <a:picLocks noChangeAspect="1"/>
          </p:cNvPicPr>
          <p:nvPr/>
        </p:nvPicPr>
        <p:blipFill>
          <a:blip r:embed="rId2"/>
          <a:stretch>
            <a:fillRect/>
          </a:stretch>
        </p:blipFill>
        <p:spPr>
          <a:xfrm>
            <a:off x="154088" y="147364"/>
            <a:ext cx="4665562" cy="3022976"/>
          </a:xfrm>
          <a:prstGeom prst="rect">
            <a:avLst/>
          </a:prstGeom>
        </p:spPr>
      </p:pic>
      <p:sp>
        <p:nvSpPr>
          <p:cNvPr id="8" name="TextBox 7">
            <a:extLst>
              <a:ext uri="{FF2B5EF4-FFF2-40B4-BE49-F238E27FC236}">
                <a16:creationId xmlns:a16="http://schemas.microsoft.com/office/drawing/2014/main" id="{0CDB1F4D-CADB-6838-FD10-BAAB1A523F72}"/>
              </a:ext>
            </a:extLst>
          </p:cNvPr>
          <p:cNvSpPr txBox="1"/>
          <p:nvPr/>
        </p:nvSpPr>
        <p:spPr>
          <a:xfrm>
            <a:off x="5692256" y="1055077"/>
            <a:ext cx="6096000" cy="523220"/>
          </a:xfrm>
          <a:prstGeom prst="rect">
            <a:avLst/>
          </a:prstGeom>
          <a:noFill/>
        </p:spPr>
        <p:txBody>
          <a:bodyPr wrap="square">
            <a:spAutoFit/>
          </a:bodyPr>
          <a:lstStyle/>
          <a:p>
            <a:r>
              <a:rPr lang="en-GB" sz="2800" dirty="0">
                <a:hlinkClick r:id="rId3"/>
              </a:rPr>
              <a:t>Whole Game Login Screen</a:t>
            </a:r>
            <a:endParaRPr lang="en-GB" sz="2800" dirty="0"/>
          </a:p>
        </p:txBody>
      </p:sp>
      <p:pic>
        <p:nvPicPr>
          <p:cNvPr id="10" name="Picture 9">
            <a:extLst>
              <a:ext uri="{FF2B5EF4-FFF2-40B4-BE49-F238E27FC236}">
                <a16:creationId xmlns:a16="http://schemas.microsoft.com/office/drawing/2014/main" id="{509347ED-64F6-5C5E-0386-A5C4B50AA8F2}"/>
              </a:ext>
            </a:extLst>
          </p:cNvPr>
          <p:cNvPicPr>
            <a:picLocks noChangeAspect="1"/>
          </p:cNvPicPr>
          <p:nvPr/>
        </p:nvPicPr>
        <p:blipFill>
          <a:blip r:embed="rId4"/>
          <a:stretch>
            <a:fillRect/>
          </a:stretch>
        </p:blipFill>
        <p:spPr>
          <a:xfrm>
            <a:off x="154088" y="3286537"/>
            <a:ext cx="4665562" cy="3394015"/>
          </a:xfrm>
          <a:prstGeom prst="rect">
            <a:avLst/>
          </a:prstGeom>
        </p:spPr>
      </p:pic>
      <p:sp>
        <p:nvSpPr>
          <p:cNvPr id="11" name="TextBox 10">
            <a:extLst>
              <a:ext uri="{FF2B5EF4-FFF2-40B4-BE49-F238E27FC236}">
                <a16:creationId xmlns:a16="http://schemas.microsoft.com/office/drawing/2014/main" id="{D208439E-614E-50C0-CD61-6078354110CB}"/>
              </a:ext>
            </a:extLst>
          </p:cNvPr>
          <p:cNvSpPr txBox="1"/>
          <p:nvPr/>
        </p:nvSpPr>
        <p:spPr>
          <a:xfrm>
            <a:off x="5295408" y="3356758"/>
            <a:ext cx="6572938" cy="523220"/>
          </a:xfrm>
          <a:prstGeom prst="rect">
            <a:avLst/>
          </a:prstGeom>
          <a:noFill/>
        </p:spPr>
        <p:txBody>
          <a:bodyPr wrap="square" rtlCol="0">
            <a:spAutoFit/>
          </a:bodyPr>
          <a:lstStyle/>
          <a:p>
            <a:r>
              <a:rPr lang="en-GB" sz="2800" dirty="0"/>
              <a:t>Whole Game Dashboard / Club Portal</a:t>
            </a:r>
          </a:p>
        </p:txBody>
      </p:sp>
      <p:sp>
        <p:nvSpPr>
          <p:cNvPr id="12" name="Oval 11">
            <a:extLst>
              <a:ext uri="{FF2B5EF4-FFF2-40B4-BE49-F238E27FC236}">
                <a16:creationId xmlns:a16="http://schemas.microsoft.com/office/drawing/2014/main" id="{07FADB06-8461-C806-28BB-2057C5D7B28D}"/>
              </a:ext>
            </a:extLst>
          </p:cNvPr>
          <p:cNvSpPr/>
          <p:nvPr/>
        </p:nvSpPr>
        <p:spPr>
          <a:xfrm>
            <a:off x="954505" y="3429000"/>
            <a:ext cx="954506" cy="8096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283D07EA-4E82-7A04-A504-0FDE42672274}"/>
              </a:ext>
            </a:extLst>
          </p:cNvPr>
          <p:cNvCxnSpPr>
            <a:cxnSpLocks/>
          </p:cNvCxnSpPr>
          <p:nvPr/>
        </p:nvCxnSpPr>
        <p:spPr>
          <a:xfrm flipH="1" flipV="1">
            <a:off x="1796716" y="4114800"/>
            <a:ext cx="3717964" cy="3723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606591-1608-F030-8DD2-6AD8F1B10F22}"/>
              </a:ext>
            </a:extLst>
          </p:cNvPr>
          <p:cNvSpPr txBox="1"/>
          <p:nvPr/>
        </p:nvSpPr>
        <p:spPr>
          <a:xfrm>
            <a:off x="5514680" y="4225549"/>
            <a:ext cx="6572938" cy="338554"/>
          </a:xfrm>
          <a:prstGeom prst="rect">
            <a:avLst/>
          </a:prstGeom>
          <a:noFill/>
        </p:spPr>
        <p:txBody>
          <a:bodyPr wrap="square" rtlCol="0">
            <a:spAutoFit/>
          </a:bodyPr>
          <a:lstStyle/>
          <a:p>
            <a:r>
              <a:rPr lang="en-GB" sz="1600" dirty="0"/>
              <a:t>Click on your role to get access</a:t>
            </a:r>
          </a:p>
        </p:txBody>
      </p:sp>
    </p:spTree>
    <p:extLst>
      <p:ext uri="{BB962C8B-B14F-4D97-AF65-F5344CB8AC3E}">
        <p14:creationId xmlns:p14="http://schemas.microsoft.com/office/powerpoint/2010/main" val="75091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DDEF0-29F1-F79E-7273-3E1A6499A3CD}"/>
              </a:ext>
            </a:extLst>
          </p:cNvPr>
          <p:cNvPicPr>
            <a:picLocks noChangeAspect="1"/>
          </p:cNvPicPr>
          <p:nvPr/>
        </p:nvPicPr>
        <p:blipFill>
          <a:blip r:embed="rId2"/>
          <a:stretch>
            <a:fillRect/>
          </a:stretch>
        </p:blipFill>
        <p:spPr>
          <a:xfrm>
            <a:off x="104382" y="108408"/>
            <a:ext cx="5991859" cy="6292392"/>
          </a:xfrm>
          <a:prstGeom prst="rect">
            <a:avLst/>
          </a:prstGeom>
        </p:spPr>
      </p:pic>
      <p:sp>
        <p:nvSpPr>
          <p:cNvPr id="11" name="TextBox 10">
            <a:extLst>
              <a:ext uri="{FF2B5EF4-FFF2-40B4-BE49-F238E27FC236}">
                <a16:creationId xmlns:a16="http://schemas.microsoft.com/office/drawing/2014/main" id="{D208439E-614E-50C0-CD61-6078354110CB}"/>
              </a:ext>
            </a:extLst>
          </p:cNvPr>
          <p:cNvSpPr txBox="1"/>
          <p:nvPr/>
        </p:nvSpPr>
        <p:spPr>
          <a:xfrm>
            <a:off x="6267374" y="137505"/>
            <a:ext cx="5487851" cy="523220"/>
          </a:xfrm>
          <a:prstGeom prst="rect">
            <a:avLst/>
          </a:prstGeom>
          <a:noFill/>
        </p:spPr>
        <p:txBody>
          <a:bodyPr wrap="square" rtlCol="0">
            <a:spAutoFit/>
          </a:bodyPr>
          <a:lstStyle/>
          <a:p>
            <a:r>
              <a:rPr lang="en-GB" sz="2800" dirty="0"/>
              <a:t>Whole Game / Club Portal</a:t>
            </a:r>
          </a:p>
        </p:txBody>
      </p:sp>
      <p:cxnSp>
        <p:nvCxnSpPr>
          <p:cNvPr id="14" name="Straight Arrow Connector 13">
            <a:extLst>
              <a:ext uri="{FF2B5EF4-FFF2-40B4-BE49-F238E27FC236}">
                <a16:creationId xmlns:a16="http://schemas.microsoft.com/office/drawing/2014/main" id="{283D07EA-4E82-7A04-A504-0FDE42672274}"/>
              </a:ext>
            </a:extLst>
          </p:cNvPr>
          <p:cNvCxnSpPr>
            <a:cxnSpLocks/>
          </p:cNvCxnSpPr>
          <p:nvPr/>
        </p:nvCxnSpPr>
        <p:spPr>
          <a:xfrm flipH="1">
            <a:off x="887755" y="1913641"/>
            <a:ext cx="5991859" cy="9898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7FADB06-8461-C806-28BB-2057C5D7B28D}"/>
              </a:ext>
            </a:extLst>
          </p:cNvPr>
          <p:cNvSpPr/>
          <p:nvPr/>
        </p:nvSpPr>
        <p:spPr>
          <a:xfrm>
            <a:off x="-66751" y="2413817"/>
            <a:ext cx="954506" cy="8096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2606591-1608-F030-8DD2-6AD8F1B10F22}"/>
              </a:ext>
            </a:extLst>
          </p:cNvPr>
          <p:cNvSpPr txBox="1"/>
          <p:nvPr/>
        </p:nvSpPr>
        <p:spPr>
          <a:xfrm>
            <a:off x="6888538" y="1741411"/>
            <a:ext cx="5199080" cy="3293209"/>
          </a:xfrm>
          <a:prstGeom prst="rect">
            <a:avLst/>
          </a:prstGeom>
          <a:noFill/>
        </p:spPr>
        <p:txBody>
          <a:bodyPr wrap="square" rtlCol="0">
            <a:spAutoFit/>
          </a:bodyPr>
          <a:lstStyle/>
          <a:p>
            <a:r>
              <a:rPr lang="en-GB" sz="1600" dirty="0"/>
              <a:t>Your club may be setup for your Club Secretary to complete player registrations or you may have a role setup to do this yourself and manage your player registrations</a:t>
            </a:r>
          </a:p>
          <a:p>
            <a:endParaRPr lang="en-GB" sz="1600" dirty="0"/>
          </a:p>
          <a:p>
            <a:r>
              <a:rPr lang="en-GB" sz="1600" dirty="0"/>
              <a:t>Please note that all players MUST be registered to your club using you clubs registration process.  The league will carry out spot checks during the season to tally club membership with league information.</a:t>
            </a:r>
          </a:p>
          <a:p>
            <a:endParaRPr lang="en-GB" sz="1600" dirty="0"/>
          </a:p>
          <a:p>
            <a:r>
              <a:rPr lang="en-GB" sz="1600" dirty="0">
                <a:solidFill>
                  <a:srgbClr val="FF0000"/>
                </a:solidFill>
              </a:rPr>
              <a:t>All Player Registrations are via your Club Portal.  You do not need to submit a separate Manager/Player information form as per previous seasons.</a:t>
            </a:r>
          </a:p>
        </p:txBody>
      </p:sp>
      <p:sp>
        <p:nvSpPr>
          <p:cNvPr id="2" name="Rectangle 1">
            <a:extLst>
              <a:ext uri="{FF2B5EF4-FFF2-40B4-BE49-F238E27FC236}">
                <a16:creationId xmlns:a16="http://schemas.microsoft.com/office/drawing/2014/main" id="{4D624E48-A33C-C17A-40D5-60791DBB11F8}"/>
              </a:ext>
            </a:extLst>
          </p:cNvPr>
          <p:cNvSpPr/>
          <p:nvPr/>
        </p:nvSpPr>
        <p:spPr>
          <a:xfrm>
            <a:off x="3468130" y="2529016"/>
            <a:ext cx="774356" cy="2553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DF7E643-3700-951A-0B2A-4CA60ED436B0}"/>
              </a:ext>
            </a:extLst>
          </p:cNvPr>
          <p:cNvSpPr/>
          <p:nvPr/>
        </p:nvSpPr>
        <p:spPr>
          <a:xfrm>
            <a:off x="912468" y="3538151"/>
            <a:ext cx="2168483" cy="1194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1A40468-E8CA-70B4-BF19-59B189A3AFD5}"/>
              </a:ext>
            </a:extLst>
          </p:cNvPr>
          <p:cNvSpPr/>
          <p:nvPr/>
        </p:nvSpPr>
        <p:spPr>
          <a:xfrm>
            <a:off x="4823254" y="147861"/>
            <a:ext cx="774356" cy="2553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79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939AA-3E2C-FA6F-6D87-FFDC3BD733F9}"/>
              </a:ext>
            </a:extLst>
          </p:cNvPr>
          <p:cNvPicPr>
            <a:picLocks noChangeAspect="1"/>
          </p:cNvPicPr>
          <p:nvPr/>
        </p:nvPicPr>
        <p:blipFill>
          <a:blip r:embed="rId2"/>
          <a:stretch>
            <a:fillRect/>
          </a:stretch>
        </p:blipFill>
        <p:spPr>
          <a:xfrm>
            <a:off x="0" y="186788"/>
            <a:ext cx="12192000" cy="6484423"/>
          </a:xfrm>
          <a:prstGeom prst="rect">
            <a:avLst/>
          </a:prstGeom>
        </p:spPr>
      </p:pic>
      <p:sp>
        <p:nvSpPr>
          <p:cNvPr id="6" name="Rectangle 5">
            <a:extLst>
              <a:ext uri="{FF2B5EF4-FFF2-40B4-BE49-F238E27FC236}">
                <a16:creationId xmlns:a16="http://schemas.microsoft.com/office/drawing/2014/main" id="{51BF7A8C-0B3B-A394-290E-B0B45A6B9291}"/>
              </a:ext>
            </a:extLst>
          </p:cNvPr>
          <p:cNvSpPr/>
          <p:nvPr/>
        </p:nvSpPr>
        <p:spPr>
          <a:xfrm>
            <a:off x="2059806" y="2377440"/>
            <a:ext cx="587141" cy="41484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AD09CF0-DF96-0F99-D68F-9ACDB87CE235}"/>
              </a:ext>
            </a:extLst>
          </p:cNvPr>
          <p:cNvSpPr txBox="1"/>
          <p:nvPr/>
        </p:nvSpPr>
        <p:spPr>
          <a:xfrm>
            <a:off x="7335717" y="340149"/>
            <a:ext cx="2561920" cy="307777"/>
          </a:xfrm>
          <a:prstGeom prst="rect">
            <a:avLst/>
          </a:prstGeom>
          <a:solidFill>
            <a:schemeClr val="lt1"/>
          </a:solidFill>
          <a:ln>
            <a:solidFill>
              <a:schemeClr val="tx1"/>
            </a:solidFill>
          </a:ln>
        </p:spPr>
        <p:txBody>
          <a:bodyPr wrap="none" rtlCol="0">
            <a:spAutoFit/>
          </a:bodyPr>
          <a:lstStyle/>
          <a:p>
            <a:r>
              <a:rPr lang="en-GB" dirty="0">
                <a:solidFill>
                  <a:schemeClr val="tx1"/>
                </a:solidFill>
              </a:rPr>
              <a:t>Ready to submit to the league</a:t>
            </a:r>
          </a:p>
        </p:txBody>
      </p:sp>
      <p:cxnSp>
        <p:nvCxnSpPr>
          <p:cNvPr id="9" name="Straight Arrow Connector 8">
            <a:extLst>
              <a:ext uri="{FF2B5EF4-FFF2-40B4-BE49-F238E27FC236}">
                <a16:creationId xmlns:a16="http://schemas.microsoft.com/office/drawing/2014/main" id="{49908B27-9BF7-3DC7-CF13-AC9F16B9548A}"/>
              </a:ext>
            </a:extLst>
          </p:cNvPr>
          <p:cNvCxnSpPr>
            <a:cxnSpLocks/>
            <a:stCxn id="7" idx="1"/>
          </p:cNvCxnSpPr>
          <p:nvPr/>
        </p:nvCxnSpPr>
        <p:spPr>
          <a:xfrm flipH="1">
            <a:off x="4941308" y="494038"/>
            <a:ext cx="2394409" cy="1995422"/>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141541-A0E9-988E-A695-FA42BA518A94}"/>
              </a:ext>
            </a:extLst>
          </p:cNvPr>
          <p:cNvCxnSpPr>
            <a:cxnSpLocks/>
            <a:stCxn id="7" idx="1"/>
          </p:cNvCxnSpPr>
          <p:nvPr/>
        </p:nvCxnSpPr>
        <p:spPr>
          <a:xfrm>
            <a:off x="7335717" y="494038"/>
            <a:ext cx="1225484" cy="2070836"/>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00DC476F-2362-C049-76DF-FB3AFD3D7D42}"/>
              </a:ext>
            </a:extLst>
          </p:cNvPr>
          <p:cNvSpPr txBox="1"/>
          <p:nvPr/>
        </p:nvSpPr>
        <p:spPr>
          <a:xfrm>
            <a:off x="1408451" y="5140668"/>
            <a:ext cx="1721250" cy="523220"/>
          </a:xfrm>
          <a:prstGeom prst="rect">
            <a:avLst/>
          </a:prstGeom>
          <a:solidFill>
            <a:schemeClr val="lt1"/>
          </a:solidFill>
          <a:ln>
            <a:solidFill>
              <a:srgbClr val="FF0000"/>
            </a:solidFill>
          </a:ln>
        </p:spPr>
        <p:txBody>
          <a:bodyPr wrap="square" rtlCol="0">
            <a:spAutoFit/>
          </a:bodyPr>
          <a:lstStyle/>
          <a:p>
            <a:r>
              <a:rPr lang="en-GB" dirty="0">
                <a:solidFill>
                  <a:schemeClr val="tx1"/>
                </a:solidFill>
              </a:rPr>
              <a:t>Can’t be submitted to the league</a:t>
            </a:r>
          </a:p>
        </p:txBody>
      </p:sp>
      <p:cxnSp>
        <p:nvCxnSpPr>
          <p:cNvPr id="17" name="Straight Arrow Connector 16">
            <a:extLst>
              <a:ext uri="{FF2B5EF4-FFF2-40B4-BE49-F238E27FC236}">
                <a16:creationId xmlns:a16="http://schemas.microsoft.com/office/drawing/2014/main" id="{44CDC7F4-7E35-DC8C-FFEE-3D3B34D1ADCB}"/>
              </a:ext>
            </a:extLst>
          </p:cNvPr>
          <p:cNvCxnSpPr>
            <a:cxnSpLocks/>
            <a:stCxn id="15" idx="3"/>
          </p:cNvCxnSpPr>
          <p:nvPr/>
        </p:nvCxnSpPr>
        <p:spPr>
          <a:xfrm>
            <a:off x="3129701" y="5402278"/>
            <a:ext cx="1278326" cy="889849"/>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07DDAD4-4FF2-8327-1255-072DA398F601}"/>
              </a:ext>
            </a:extLst>
          </p:cNvPr>
          <p:cNvCxnSpPr>
            <a:cxnSpLocks/>
          </p:cNvCxnSpPr>
          <p:nvPr/>
        </p:nvCxnSpPr>
        <p:spPr>
          <a:xfrm>
            <a:off x="3129701" y="5297864"/>
            <a:ext cx="5344996" cy="912210"/>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Oval 22">
            <a:extLst>
              <a:ext uri="{FF2B5EF4-FFF2-40B4-BE49-F238E27FC236}">
                <a16:creationId xmlns:a16="http://schemas.microsoft.com/office/drawing/2014/main" id="{ECF6AD2F-9ECA-902B-E85B-089913BD0A1C}"/>
              </a:ext>
            </a:extLst>
          </p:cNvPr>
          <p:cNvSpPr/>
          <p:nvPr/>
        </p:nvSpPr>
        <p:spPr>
          <a:xfrm>
            <a:off x="8505592" y="6058326"/>
            <a:ext cx="723249" cy="4676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620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BFDB1A-A9FE-E13B-54F6-6F0F1D037505}"/>
              </a:ext>
            </a:extLst>
          </p:cNvPr>
          <p:cNvPicPr>
            <a:picLocks noChangeAspect="1"/>
          </p:cNvPicPr>
          <p:nvPr/>
        </p:nvPicPr>
        <p:blipFill>
          <a:blip r:embed="rId2"/>
          <a:stretch>
            <a:fillRect/>
          </a:stretch>
        </p:blipFill>
        <p:spPr>
          <a:xfrm>
            <a:off x="0" y="1421316"/>
            <a:ext cx="12192000" cy="4015367"/>
          </a:xfrm>
          <a:prstGeom prst="rect">
            <a:avLst/>
          </a:prstGeom>
        </p:spPr>
      </p:pic>
      <p:sp>
        <p:nvSpPr>
          <p:cNvPr id="6" name="TextBox 5">
            <a:extLst>
              <a:ext uri="{FF2B5EF4-FFF2-40B4-BE49-F238E27FC236}">
                <a16:creationId xmlns:a16="http://schemas.microsoft.com/office/drawing/2014/main" id="{D5BD7DDD-8779-768F-D65E-92F00639EE26}"/>
              </a:ext>
            </a:extLst>
          </p:cNvPr>
          <p:cNvSpPr txBox="1"/>
          <p:nvPr/>
        </p:nvSpPr>
        <p:spPr>
          <a:xfrm>
            <a:off x="338151" y="349774"/>
            <a:ext cx="10298012" cy="738664"/>
          </a:xfrm>
          <a:prstGeom prst="rect">
            <a:avLst/>
          </a:prstGeom>
          <a:solidFill>
            <a:schemeClr val="lt1"/>
          </a:solidFill>
          <a:ln>
            <a:solidFill>
              <a:schemeClr val="tx1"/>
            </a:solidFill>
          </a:ln>
        </p:spPr>
        <p:txBody>
          <a:bodyPr wrap="none" rtlCol="0">
            <a:spAutoFit/>
          </a:bodyPr>
          <a:lstStyle/>
          <a:p>
            <a:r>
              <a:rPr lang="en-GB" dirty="0">
                <a:solidFill>
                  <a:schemeClr val="tx1"/>
                </a:solidFill>
              </a:rPr>
              <a:t>Make sure your age group manager and coach details are correct (if you don’t have access then check with your club secretary)</a:t>
            </a:r>
          </a:p>
          <a:p>
            <a:endParaRPr lang="en-GB" dirty="0">
              <a:solidFill>
                <a:schemeClr val="tx1"/>
              </a:solidFill>
            </a:endParaRPr>
          </a:p>
          <a:p>
            <a:r>
              <a:rPr lang="en-GB" dirty="0">
                <a:solidFill>
                  <a:schemeClr val="tx1"/>
                </a:solidFill>
              </a:rPr>
              <a:t>Please note that the league cannot change these details</a:t>
            </a:r>
          </a:p>
        </p:txBody>
      </p:sp>
      <p:cxnSp>
        <p:nvCxnSpPr>
          <p:cNvPr id="7" name="Straight Arrow Connector 6">
            <a:extLst>
              <a:ext uri="{FF2B5EF4-FFF2-40B4-BE49-F238E27FC236}">
                <a16:creationId xmlns:a16="http://schemas.microsoft.com/office/drawing/2014/main" id="{6BB83F9F-E52C-530C-C90A-609187E3FE0C}"/>
              </a:ext>
            </a:extLst>
          </p:cNvPr>
          <p:cNvCxnSpPr>
            <a:cxnSpLocks/>
            <a:stCxn id="6" idx="2"/>
          </p:cNvCxnSpPr>
          <p:nvPr/>
        </p:nvCxnSpPr>
        <p:spPr>
          <a:xfrm>
            <a:off x="5487157" y="1088438"/>
            <a:ext cx="2318932" cy="2780918"/>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Oval 9">
            <a:extLst>
              <a:ext uri="{FF2B5EF4-FFF2-40B4-BE49-F238E27FC236}">
                <a16:creationId xmlns:a16="http://schemas.microsoft.com/office/drawing/2014/main" id="{64E3C241-84FC-61ED-4C7C-21037DE864AD}"/>
              </a:ext>
            </a:extLst>
          </p:cNvPr>
          <p:cNvSpPr/>
          <p:nvPr/>
        </p:nvSpPr>
        <p:spPr>
          <a:xfrm>
            <a:off x="256741" y="4296903"/>
            <a:ext cx="723249" cy="4676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51527400-EF06-308C-2E2F-ABDC69E8567A}"/>
              </a:ext>
            </a:extLst>
          </p:cNvPr>
          <p:cNvCxnSpPr>
            <a:cxnSpLocks/>
            <a:stCxn id="6" idx="2"/>
          </p:cNvCxnSpPr>
          <p:nvPr/>
        </p:nvCxnSpPr>
        <p:spPr>
          <a:xfrm flipH="1">
            <a:off x="979990" y="1088438"/>
            <a:ext cx="4507167" cy="3208465"/>
          </a:xfrm>
          <a:prstGeom prst="straightConnector1">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8DB8AC28-5D1D-DFF0-BCF5-B95088D0E5B8}"/>
              </a:ext>
            </a:extLst>
          </p:cNvPr>
          <p:cNvSpPr/>
          <p:nvPr/>
        </p:nvSpPr>
        <p:spPr>
          <a:xfrm>
            <a:off x="1882727" y="3682313"/>
            <a:ext cx="498008" cy="1268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0DA6EF6-766B-36E3-5E9A-0FDA5ECA90B0}"/>
              </a:ext>
            </a:extLst>
          </p:cNvPr>
          <p:cNvSpPr/>
          <p:nvPr/>
        </p:nvSpPr>
        <p:spPr>
          <a:xfrm>
            <a:off x="3468130" y="2529016"/>
            <a:ext cx="774356" cy="2553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F8F06BF-AFE4-427C-1187-027599368474}"/>
              </a:ext>
            </a:extLst>
          </p:cNvPr>
          <p:cNvSpPr/>
          <p:nvPr/>
        </p:nvSpPr>
        <p:spPr>
          <a:xfrm>
            <a:off x="8341570" y="3662589"/>
            <a:ext cx="1799208" cy="1268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05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8"/>
          <p:cNvSpPr txBox="1">
            <a:spLocks noGrp="1"/>
          </p:cNvSpPr>
          <p:nvPr>
            <p:ph type="body" idx="1"/>
          </p:nvPr>
        </p:nvSpPr>
        <p:spPr>
          <a:xfrm>
            <a:off x="286098" y="1049802"/>
            <a:ext cx="11374638" cy="5680510"/>
          </a:xfrm>
          <a:prstGeom prst="rect">
            <a:avLst/>
          </a:prstGeom>
          <a:noFill/>
          <a:ln>
            <a:noFill/>
          </a:ln>
        </p:spPr>
        <p:txBody>
          <a:bodyPr spcFirstLastPara="1" wrap="square" lIns="91425" tIns="45700" rIns="91425" bIns="45700" anchor="t" anchorCtr="0">
            <a:noAutofit/>
          </a:bodyPr>
          <a:lstStyle/>
          <a:p>
            <a:pPr marL="329566" lvl="0" algn="just" rtl="0">
              <a:lnSpc>
                <a:spcPct val="100000"/>
              </a:lnSpc>
              <a:spcBef>
                <a:spcPts val="0"/>
              </a:spcBef>
              <a:spcAft>
                <a:spcPts val="0"/>
              </a:spcAft>
              <a:buClr>
                <a:srgbClr val="FF0000"/>
              </a:buClr>
              <a:buSzPct val="120000"/>
              <a:buFont typeface="Wingdings" panose="05000000000000000000" pitchFamily="2" charset="2"/>
              <a:buChar char="§"/>
            </a:pPr>
            <a:r>
              <a:rPr lang="en-US" sz="2000" dirty="0"/>
              <a:t>Players are only allowed to play for one team within the same competition and must be registered to that team.</a:t>
            </a:r>
          </a:p>
          <a:p>
            <a:pPr marL="342900" lvl="0" algn="just" rtl="0">
              <a:lnSpc>
                <a:spcPct val="100000"/>
              </a:lnSpc>
              <a:spcBef>
                <a:spcPts val="0"/>
              </a:spcBef>
              <a:spcAft>
                <a:spcPts val="0"/>
              </a:spcAft>
              <a:buClr>
                <a:srgbClr val="FF0000"/>
              </a:buClr>
              <a:buSzPct val="120000"/>
              <a:buFont typeface="Wingdings" panose="05000000000000000000" pitchFamily="2" charset="2"/>
              <a:buChar char="§"/>
            </a:pPr>
            <a:endParaRPr lang="en-US" sz="2000" dirty="0"/>
          </a:p>
          <a:p>
            <a:pPr marL="329566" lvl="0" algn="just" rtl="0">
              <a:lnSpc>
                <a:spcPct val="100000"/>
              </a:lnSpc>
              <a:spcBef>
                <a:spcPts val="0"/>
              </a:spcBef>
              <a:spcAft>
                <a:spcPts val="0"/>
              </a:spcAft>
              <a:buClr>
                <a:srgbClr val="FF0000"/>
              </a:buClr>
              <a:buSzPct val="120000"/>
              <a:buFont typeface="Wingdings" panose="05000000000000000000" pitchFamily="2" charset="2"/>
              <a:buChar char="§"/>
            </a:pPr>
            <a:r>
              <a:rPr lang="en-GB" sz="2000" b="1" dirty="0"/>
              <a:t>The Transfer process:</a:t>
            </a:r>
          </a:p>
          <a:p>
            <a:pPr marL="786766" lvl="1" algn="just">
              <a:lnSpc>
                <a:spcPct val="100000"/>
              </a:lnSpc>
              <a:spcBef>
                <a:spcPts val="0"/>
              </a:spcBef>
              <a:buSzPct val="100000"/>
              <a:buFont typeface="Wingdings" panose="05000000000000000000" pitchFamily="2" charset="2"/>
              <a:buChar char="§"/>
            </a:pPr>
            <a:r>
              <a:rPr lang="en-GB" sz="2000" dirty="0"/>
              <a:t>The new club Secretary must email the existing club Secretary and request the transfer of the player. The League Age Group Secretary must be copied into this email</a:t>
            </a:r>
          </a:p>
          <a:p>
            <a:pPr marL="786766" lvl="1" algn="just">
              <a:lnSpc>
                <a:spcPct val="100000"/>
              </a:lnSpc>
              <a:spcBef>
                <a:spcPts val="0"/>
              </a:spcBef>
              <a:buSzPct val="100000"/>
              <a:buFont typeface="Wingdings" panose="05000000000000000000" pitchFamily="2" charset="2"/>
              <a:buChar char="§"/>
            </a:pPr>
            <a:r>
              <a:rPr lang="en-GB" sz="2000" dirty="0"/>
              <a:t>The existing club Secretary must acknowledge this email within 3 days, with a yes to agree to the transfer or a no.</a:t>
            </a:r>
          </a:p>
          <a:p>
            <a:pPr marL="786766" lvl="1" algn="just">
              <a:lnSpc>
                <a:spcPct val="100000"/>
              </a:lnSpc>
              <a:spcBef>
                <a:spcPts val="0"/>
              </a:spcBef>
              <a:buSzPct val="100000"/>
              <a:buFont typeface="Wingdings" panose="05000000000000000000" pitchFamily="2" charset="2"/>
              <a:buChar char="§"/>
            </a:pPr>
            <a:r>
              <a:rPr lang="en-GB" sz="2000" dirty="0"/>
              <a:t>If yes, the new club can find the player on the FA system and add them to their Club Portal</a:t>
            </a:r>
          </a:p>
          <a:p>
            <a:pPr marL="786766" lvl="1" algn="just">
              <a:lnSpc>
                <a:spcPct val="100000"/>
              </a:lnSpc>
              <a:spcBef>
                <a:spcPts val="0"/>
              </a:spcBef>
              <a:buSzPct val="100000"/>
              <a:buFont typeface="Wingdings" panose="05000000000000000000" pitchFamily="2" charset="2"/>
              <a:buChar char="§"/>
            </a:pPr>
            <a:r>
              <a:rPr lang="en-GB" sz="2000" dirty="0"/>
              <a:t>An invoice will be raised to the new club for the £10 transfer fee and paid before the transfer can be completed.</a:t>
            </a:r>
          </a:p>
          <a:p>
            <a:pPr marL="786766" lvl="1" algn="just">
              <a:lnSpc>
                <a:spcPct val="100000"/>
              </a:lnSpc>
              <a:spcBef>
                <a:spcPts val="0"/>
              </a:spcBef>
              <a:buSzPct val="100000"/>
              <a:buFont typeface="Wingdings" panose="05000000000000000000" pitchFamily="2" charset="2"/>
              <a:buChar char="§"/>
            </a:pPr>
            <a:r>
              <a:rPr lang="en-GB" sz="2000" dirty="0"/>
              <a:t>Transfer will be approved by the league officer and the player can start to play for their new team</a:t>
            </a:r>
          </a:p>
          <a:p>
            <a:pPr marL="786766" lvl="1" algn="just">
              <a:lnSpc>
                <a:spcPct val="100000"/>
              </a:lnSpc>
              <a:spcBef>
                <a:spcPts val="0"/>
              </a:spcBef>
              <a:buSzPct val="100000"/>
              <a:buFont typeface="Wingdings" panose="05000000000000000000" pitchFamily="2" charset="2"/>
              <a:buChar char="§"/>
            </a:pPr>
            <a:r>
              <a:rPr lang="en-GB" sz="2000" dirty="0"/>
              <a:t>Free transfer of a player between 2 teams in the same club in the same age group between the 20</a:t>
            </a:r>
            <a:r>
              <a:rPr lang="en-GB" sz="2000" baseline="30000" dirty="0"/>
              <a:t>th</a:t>
            </a:r>
            <a:r>
              <a:rPr lang="en-GB" sz="2000" dirty="0"/>
              <a:t> and the 28</a:t>
            </a:r>
            <a:r>
              <a:rPr lang="en-GB" sz="2000" baseline="30000" dirty="0"/>
              <a:t>th</a:t>
            </a:r>
            <a:r>
              <a:rPr lang="en-GB" sz="2000" dirty="0"/>
              <a:t> Oct and the 20</a:t>
            </a:r>
            <a:r>
              <a:rPr lang="en-GB" sz="2000" baseline="30000" dirty="0"/>
              <a:t>th</a:t>
            </a:r>
            <a:r>
              <a:rPr lang="en-GB" sz="2000" dirty="0"/>
              <a:t> and 28</a:t>
            </a:r>
            <a:r>
              <a:rPr lang="en-GB" sz="2000" baseline="30000" dirty="0"/>
              <a:t>th</a:t>
            </a:r>
            <a:r>
              <a:rPr lang="en-GB" sz="2000" dirty="0"/>
              <a:t> Feb.</a:t>
            </a:r>
            <a:endParaRPr sz="2000" dirty="0"/>
          </a:p>
          <a:p>
            <a:pPr marL="329566" lvl="0" algn="just" rtl="0">
              <a:lnSpc>
                <a:spcPct val="100000"/>
              </a:lnSpc>
              <a:spcBef>
                <a:spcPts val="1000"/>
              </a:spcBef>
              <a:spcAft>
                <a:spcPts val="0"/>
              </a:spcAft>
              <a:buClr>
                <a:srgbClr val="FF0000"/>
              </a:buClr>
              <a:buSzPct val="120000"/>
              <a:buFont typeface="Wingdings" panose="05000000000000000000" pitchFamily="2" charset="2"/>
              <a:buChar char="§"/>
            </a:pPr>
            <a:r>
              <a:rPr lang="en-US" sz="2000" dirty="0"/>
              <a:t>The player should not play for the new team until approval has been granted.</a:t>
            </a:r>
            <a:endParaRPr sz="2000" dirty="0"/>
          </a:p>
          <a:p>
            <a:pPr marL="329566" lvl="0" algn="just" rtl="0">
              <a:lnSpc>
                <a:spcPct val="100000"/>
              </a:lnSpc>
              <a:spcBef>
                <a:spcPts val="1000"/>
              </a:spcBef>
              <a:spcAft>
                <a:spcPts val="0"/>
              </a:spcAft>
              <a:buClr>
                <a:srgbClr val="FF0000"/>
              </a:buClr>
              <a:buSzPct val="120000"/>
              <a:buFont typeface="Wingdings" panose="05000000000000000000" pitchFamily="2" charset="2"/>
              <a:buChar char="§"/>
            </a:pPr>
            <a:r>
              <a:rPr lang="en-US" sz="2000" dirty="0"/>
              <a:t>Only one player may transfer per month, per team.</a:t>
            </a:r>
            <a:endParaRPr sz="2000" dirty="0"/>
          </a:p>
          <a:p>
            <a:pPr marL="329566" lvl="0" algn="just" rtl="0">
              <a:lnSpc>
                <a:spcPct val="100000"/>
              </a:lnSpc>
              <a:spcBef>
                <a:spcPts val="1000"/>
              </a:spcBef>
              <a:spcAft>
                <a:spcPts val="0"/>
              </a:spcAft>
              <a:buClr>
                <a:srgbClr val="FF0000"/>
              </a:buClr>
              <a:buSzPct val="120000"/>
              <a:buFont typeface="Wingdings" panose="05000000000000000000" pitchFamily="2" charset="2"/>
              <a:buChar char="§"/>
            </a:pPr>
            <a:r>
              <a:rPr lang="en-US" sz="2000" dirty="0"/>
              <a:t>No Transfers after 1</a:t>
            </a:r>
            <a:r>
              <a:rPr lang="en-US" sz="2000" baseline="30000" dirty="0"/>
              <a:t>st</a:t>
            </a:r>
            <a:r>
              <a:rPr lang="en-US" sz="2000" dirty="0"/>
              <a:t> March.</a:t>
            </a:r>
            <a:endParaRPr sz="2000" dirty="0"/>
          </a:p>
        </p:txBody>
      </p:sp>
      <p:pic>
        <p:nvPicPr>
          <p:cNvPr id="2" name="Google Shape;131;p4" descr="A picture containing clipart&#10;&#10;Description automatically generated">
            <a:extLst>
              <a:ext uri="{FF2B5EF4-FFF2-40B4-BE49-F238E27FC236}">
                <a16:creationId xmlns:a16="http://schemas.microsoft.com/office/drawing/2014/main" id="{F9CC1323-48BE-BB23-B056-8AABC55DDF25}"/>
              </a:ext>
            </a:extLst>
          </p:cNvPr>
          <p:cNvPicPr preferRelativeResize="0"/>
          <p:nvPr/>
        </p:nvPicPr>
        <p:blipFill rotWithShape="1">
          <a:blip r:embed="rId3">
            <a:alphaModFix/>
          </a:blip>
          <a:srcRect/>
          <a:stretch/>
        </p:blipFill>
        <p:spPr>
          <a:xfrm>
            <a:off x="9868492" y="72508"/>
            <a:ext cx="1963345" cy="960818"/>
          </a:xfrm>
          <a:prstGeom prst="rect">
            <a:avLst/>
          </a:prstGeom>
          <a:noFill/>
          <a:ln>
            <a:noFill/>
          </a:ln>
        </p:spPr>
      </p:pic>
      <p:pic>
        <p:nvPicPr>
          <p:cNvPr id="3" name="Google Shape;132;p4" descr="A close up of a logo&#10;&#10;Description automatically generated">
            <a:extLst>
              <a:ext uri="{FF2B5EF4-FFF2-40B4-BE49-F238E27FC236}">
                <a16:creationId xmlns:a16="http://schemas.microsoft.com/office/drawing/2014/main" id="{6C61D0A4-9B41-3479-04DB-199A71E11F84}"/>
              </a:ext>
            </a:extLst>
          </p:cNvPr>
          <p:cNvPicPr preferRelativeResize="0"/>
          <p:nvPr/>
        </p:nvPicPr>
        <p:blipFill rotWithShape="1">
          <a:blip r:embed="rId4">
            <a:alphaModFix/>
          </a:blip>
          <a:srcRect/>
          <a:stretch/>
        </p:blipFill>
        <p:spPr>
          <a:xfrm>
            <a:off x="6888657" y="105460"/>
            <a:ext cx="2672437" cy="960818"/>
          </a:xfrm>
          <a:prstGeom prst="rect">
            <a:avLst/>
          </a:prstGeom>
          <a:noFill/>
          <a:ln>
            <a:noFill/>
          </a:ln>
        </p:spPr>
      </p:pic>
      <p:sp>
        <p:nvSpPr>
          <p:cNvPr id="4" name="Google Shape;129;p4">
            <a:extLst>
              <a:ext uri="{FF2B5EF4-FFF2-40B4-BE49-F238E27FC236}">
                <a16:creationId xmlns:a16="http://schemas.microsoft.com/office/drawing/2014/main" id="{4111DD2C-73F9-6BD1-4AEC-41C1C0A3D090}"/>
              </a:ext>
            </a:extLst>
          </p:cNvPr>
          <p:cNvSpPr txBox="1">
            <a:spLocks/>
          </p:cNvSpPr>
          <p:nvPr/>
        </p:nvSpPr>
        <p:spPr>
          <a:xfrm>
            <a:off x="360162" y="80746"/>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Transfers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2" end="2"/>
                                            </p:txEl>
                                          </p:spTgt>
                                        </p:tgtEl>
                                        <p:attrNameLst>
                                          <p:attrName>style.visibility</p:attrName>
                                        </p:attrNameLst>
                                      </p:cBhvr>
                                      <p:to>
                                        <p:strVal val="visible"/>
                                      </p:to>
                                    </p:set>
                                    <p:animEffect transition="in" filter="fade">
                                      <p:cBhvr>
                                        <p:cTn id="12" dur="1000"/>
                                        <p:tgtEl>
                                          <p:spTgt spid="1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3" end="3"/>
                                            </p:txEl>
                                          </p:spTgt>
                                        </p:tgtEl>
                                        <p:attrNameLst>
                                          <p:attrName>style.visibility</p:attrName>
                                        </p:attrNameLst>
                                      </p:cBhvr>
                                      <p:to>
                                        <p:strVal val="visible"/>
                                      </p:to>
                                    </p:set>
                                    <p:animEffect transition="in" filter="fade">
                                      <p:cBhvr>
                                        <p:cTn id="17" dur="1000"/>
                                        <p:tgtEl>
                                          <p:spTgt spid="1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4" end="4"/>
                                            </p:txEl>
                                          </p:spTgt>
                                        </p:tgtEl>
                                        <p:attrNameLst>
                                          <p:attrName>style.visibility</p:attrName>
                                        </p:attrNameLst>
                                      </p:cBhvr>
                                      <p:to>
                                        <p:strVal val="visible"/>
                                      </p:to>
                                    </p:set>
                                    <p:animEffect transition="in" filter="fade">
                                      <p:cBhvr>
                                        <p:cTn id="22" dur="1000"/>
                                        <p:tgtEl>
                                          <p:spTgt spid="16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5" end="5"/>
                                            </p:txEl>
                                          </p:spTgt>
                                        </p:tgtEl>
                                        <p:attrNameLst>
                                          <p:attrName>style.visibility</p:attrName>
                                        </p:attrNameLst>
                                      </p:cBhvr>
                                      <p:to>
                                        <p:strVal val="visible"/>
                                      </p:to>
                                    </p:set>
                                    <p:animEffect transition="in" filter="fade">
                                      <p:cBhvr>
                                        <p:cTn id="27" dur="1000"/>
                                        <p:tgtEl>
                                          <p:spTgt spid="16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6" end="6"/>
                                            </p:txEl>
                                          </p:spTgt>
                                        </p:tgtEl>
                                        <p:attrNameLst>
                                          <p:attrName>style.visibility</p:attrName>
                                        </p:attrNameLst>
                                      </p:cBhvr>
                                      <p:to>
                                        <p:strVal val="visible"/>
                                      </p:to>
                                    </p:set>
                                    <p:animEffect transition="in" filter="fade">
                                      <p:cBhvr>
                                        <p:cTn id="32" dur="1000"/>
                                        <p:tgtEl>
                                          <p:spTgt spid="16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7" end="7"/>
                                            </p:txEl>
                                          </p:spTgt>
                                        </p:tgtEl>
                                        <p:attrNameLst>
                                          <p:attrName>style.visibility</p:attrName>
                                        </p:attrNameLst>
                                      </p:cBhvr>
                                      <p:to>
                                        <p:strVal val="visible"/>
                                      </p:to>
                                    </p:set>
                                    <p:animEffect transition="in" filter="fade">
                                      <p:cBhvr>
                                        <p:cTn id="37" dur="1000"/>
                                        <p:tgtEl>
                                          <p:spTgt spid="16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1">
                                            <p:txEl>
                                              <p:pRg st="8" end="8"/>
                                            </p:txEl>
                                          </p:spTgt>
                                        </p:tgtEl>
                                        <p:attrNameLst>
                                          <p:attrName>style.visibility</p:attrName>
                                        </p:attrNameLst>
                                      </p:cBhvr>
                                      <p:to>
                                        <p:strVal val="visible"/>
                                      </p:to>
                                    </p:set>
                                    <p:animEffect transition="in" filter="fade">
                                      <p:cBhvr>
                                        <p:cTn id="42" dur="1000"/>
                                        <p:tgtEl>
                                          <p:spTgt spid="16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1">
                                            <p:txEl>
                                              <p:pRg st="9" end="9"/>
                                            </p:txEl>
                                          </p:spTgt>
                                        </p:tgtEl>
                                        <p:attrNameLst>
                                          <p:attrName>style.visibility</p:attrName>
                                        </p:attrNameLst>
                                      </p:cBhvr>
                                      <p:to>
                                        <p:strVal val="visible"/>
                                      </p:to>
                                    </p:set>
                                    <p:animEffect transition="in" filter="fade">
                                      <p:cBhvr>
                                        <p:cTn id="47" dur="1000"/>
                                        <p:tgtEl>
                                          <p:spTgt spid="16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1">
                                            <p:txEl>
                                              <p:pRg st="10" end="10"/>
                                            </p:txEl>
                                          </p:spTgt>
                                        </p:tgtEl>
                                        <p:attrNameLst>
                                          <p:attrName>style.visibility</p:attrName>
                                        </p:attrNameLst>
                                      </p:cBhvr>
                                      <p:to>
                                        <p:strVal val="visible"/>
                                      </p:to>
                                    </p:set>
                                    <p:animEffect transition="in" filter="fade">
                                      <p:cBhvr>
                                        <p:cTn id="52" dur="1000"/>
                                        <p:tgtEl>
                                          <p:spTgt spid="16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1">
                                            <p:txEl>
                                              <p:pRg st="11" end="11"/>
                                            </p:txEl>
                                          </p:spTgt>
                                        </p:tgtEl>
                                        <p:attrNameLst>
                                          <p:attrName>style.visibility</p:attrName>
                                        </p:attrNameLst>
                                      </p:cBhvr>
                                      <p:to>
                                        <p:strVal val="visible"/>
                                      </p:to>
                                    </p:set>
                                    <p:animEffect transition="in" filter="fade">
                                      <p:cBhvr>
                                        <p:cTn id="57" dur="1000"/>
                                        <p:tgtEl>
                                          <p:spTgt spid="16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9"/>
          <p:cNvSpPr txBox="1">
            <a:spLocks noGrp="1"/>
          </p:cNvSpPr>
          <p:nvPr>
            <p:ph type="body" idx="1"/>
          </p:nvPr>
        </p:nvSpPr>
        <p:spPr>
          <a:xfrm>
            <a:off x="360162" y="1384466"/>
            <a:ext cx="11406721" cy="5104565"/>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2800"/>
              <a:buChar char="•"/>
            </a:pPr>
            <a:r>
              <a:rPr lang="en-US" sz="1600" dirty="0"/>
              <a:t>Fixtures are to be played on the date, and time scheduled on Full time where possible and should be changed unless there is a clash. Start times can be changed by the manager once agreed with the age group secretary.  The age group Secretary can be contacted using the contact link on the league website. Once agreed the change can be made by the manager in Full-time.</a:t>
            </a:r>
            <a:endParaRPr sz="1600" dirty="0"/>
          </a:p>
          <a:p>
            <a:pPr marL="228600" lvl="0" indent="-228600" algn="l" rtl="0">
              <a:lnSpc>
                <a:spcPct val="120000"/>
              </a:lnSpc>
              <a:spcBef>
                <a:spcPts val="1000"/>
              </a:spcBef>
              <a:spcAft>
                <a:spcPts val="0"/>
              </a:spcAft>
              <a:buClr>
                <a:schemeClr val="dk1"/>
              </a:buClr>
              <a:buSzPts val="2800"/>
              <a:buChar char="•"/>
            </a:pPr>
            <a:r>
              <a:rPr lang="en-US" sz="1600" dirty="0"/>
              <a:t>Games </a:t>
            </a:r>
            <a:r>
              <a:rPr lang="en-US" sz="1600" b="1" dirty="0">
                <a:solidFill>
                  <a:srgbClr val="FF0000"/>
                </a:solidFill>
              </a:rPr>
              <a:t>MUST NOT </a:t>
            </a:r>
            <a:r>
              <a:rPr lang="en-US" sz="1600" dirty="0"/>
              <a:t>be postponed until a conversation has taken place with the age group secretary - use WhatsApp to message. If postponement is agreed, then the age group secretary will update full-time. </a:t>
            </a:r>
          </a:p>
          <a:p>
            <a:pPr marL="228600" lvl="0" indent="-228600" algn="l" rtl="0">
              <a:lnSpc>
                <a:spcPct val="120000"/>
              </a:lnSpc>
              <a:spcBef>
                <a:spcPts val="1000"/>
              </a:spcBef>
              <a:spcAft>
                <a:spcPts val="0"/>
              </a:spcAft>
              <a:buClr>
                <a:schemeClr val="dk1"/>
              </a:buClr>
              <a:buSzPts val="2800"/>
              <a:buChar char="•"/>
            </a:pPr>
            <a:r>
              <a:rPr lang="en-US" sz="1600" dirty="0"/>
              <a:t>You must complete the </a:t>
            </a:r>
            <a:r>
              <a:rPr lang="en-US" sz="1600" b="1" dirty="0">
                <a:solidFill>
                  <a:srgbClr val="FF0000"/>
                </a:solidFill>
              </a:rPr>
              <a:t>match day postponement form </a:t>
            </a:r>
            <a:r>
              <a:rPr lang="en-US" sz="1600" dirty="0"/>
              <a:t>on the league website once agreed, and the referee and opposition must be contacted by the home team.</a:t>
            </a:r>
            <a:endParaRPr sz="1600" dirty="0"/>
          </a:p>
          <a:p>
            <a:pPr marL="228600" lvl="0" indent="-228600" algn="l" rtl="0">
              <a:lnSpc>
                <a:spcPct val="120000"/>
              </a:lnSpc>
              <a:spcBef>
                <a:spcPts val="1000"/>
              </a:spcBef>
              <a:spcAft>
                <a:spcPts val="0"/>
              </a:spcAft>
              <a:buClr>
                <a:schemeClr val="dk1"/>
              </a:buClr>
              <a:buSzPts val="2800"/>
              <a:buChar char="•"/>
            </a:pPr>
            <a:r>
              <a:rPr lang="en-US" sz="1600" dirty="0"/>
              <a:t>Managers must contact the appropriate age group secretary for your age group should a problem arise. Please use the contact form on the league website to do this.</a:t>
            </a:r>
            <a:endParaRPr sz="1600" dirty="0"/>
          </a:p>
          <a:p>
            <a:pPr marL="228600" lvl="0" indent="-228600" algn="l" rtl="0">
              <a:lnSpc>
                <a:spcPct val="120000"/>
              </a:lnSpc>
              <a:spcBef>
                <a:spcPts val="1000"/>
              </a:spcBef>
              <a:spcAft>
                <a:spcPts val="0"/>
              </a:spcAft>
              <a:buClr>
                <a:schemeClr val="dk1"/>
              </a:buClr>
              <a:buSzPts val="2800"/>
              <a:buChar char="•"/>
            </a:pPr>
            <a:r>
              <a:rPr lang="en-US" sz="1600" dirty="0"/>
              <a:t>Managers may request three closed dates per season giving the age group secretary a month's notice.  Fixtures will be scheduled during holidays where needed (except for Christmas). If you need to close a date, make sure you plan ahead.  Trying to close a date a week before will not be approved. Things to think about – no manager or coach cover, players on a school trip or not available etc. No closed date for school trips.</a:t>
            </a:r>
          </a:p>
          <a:p>
            <a:pPr marL="228600" lvl="0" indent="-228600" algn="l" rtl="0">
              <a:lnSpc>
                <a:spcPct val="120000"/>
              </a:lnSpc>
              <a:spcBef>
                <a:spcPts val="1000"/>
              </a:spcBef>
              <a:spcAft>
                <a:spcPts val="0"/>
              </a:spcAft>
              <a:buClr>
                <a:schemeClr val="dk1"/>
              </a:buClr>
              <a:buSzPts val="2800"/>
              <a:buChar char="•"/>
            </a:pPr>
            <a:r>
              <a:rPr lang="en-US" sz="1600" dirty="0"/>
              <a:t>If you cannot raise a side with the minimum required players to play (6 players for 9v9) you must forward proof that you do not have enough players for the game in question via the correct contact form on the website.</a:t>
            </a:r>
            <a:endParaRPr sz="1600" dirty="0"/>
          </a:p>
        </p:txBody>
      </p:sp>
      <p:pic>
        <p:nvPicPr>
          <p:cNvPr id="4" name="Google Shape;131;p4" descr="A picture containing clipart&#10;&#10;Description automatically generated">
            <a:extLst>
              <a:ext uri="{FF2B5EF4-FFF2-40B4-BE49-F238E27FC236}">
                <a16:creationId xmlns:a16="http://schemas.microsoft.com/office/drawing/2014/main" id="{683CD79A-3BA5-2CDD-BE8A-03C903DE7200}"/>
              </a:ext>
            </a:extLst>
          </p:cNvPr>
          <p:cNvPicPr preferRelativeResize="0"/>
          <p:nvPr/>
        </p:nvPicPr>
        <p:blipFill rotWithShape="1">
          <a:blip r:embed="rId3">
            <a:alphaModFix/>
          </a:blip>
          <a:srcRect/>
          <a:stretch/>
        </p:blipFill>
        <p:spPr>
          <a:xfrm>
            <a:off x="9868492" y="146650"/>
            <a:ext cx="1963345" cy="960818"/>
          </a:xfrm>
          <a:prstGeom prst="rect">
            <a:avLst/>
          </a:prstGeom>
          <a:noFill/>
          <a:ln>
            <a:noFill/>
          </a:ln>
        </p:spPr>
      </p:pic>
      <p:pic>
        <p:nvPicPr>
          <p:cNvPr id="5" name="Google Shape;132;p4" descr="A close up of a logo&#10;&#10;Description automatically generated">
            <a:extLst>
              <a:ext uri="{FF2B5EF4-FFF2-40B4-BE49-F238E27FC236}">
                <a16:creationId xmlns:a16="http://schemas.microsoft.com/office/drawing/2014/main" id="{C857D737-F531-AB1F-5DA5-BCA4E36ACC32}"/>
              </a:ext>
            </a:extLst>
          </p:cNvPr>
          <p:cNvPicPr preferRelativeResize="0"/>
          <p:nvPr/>
        </p:nvPicPr>
        <p:blipFill rotWithShape="1">
          <a:blip r:embed="rId4">
            <a:alphaModFix/>
          </a:blip>
          <a:srcRect/>
          <a:stretch/>
        </p:blipFill>
        <p:spPr>
          <a:xfrm>
            <a:off x="6888657" y="146650"/>
            <a:ext cx="2672437" cy="960818"/>
          </a:xfrm>
          <a:prstGeom prst="rect">
            <a:avLst/>
          </a:prstGeom>
          <a:noFill/>
          <a:ln>
            <a:noFill/>
          </a:ln>
        </p:spPr>
      </p:pic>
      <p:sp>
        <p:nvSpPr>
          <p:cNvPr id="6" name="Google Shape;129;p4">
            <a:extLst>
              <a:ext uri="{FF2B5EF4-FFF2-40B4-BE49-F238E27FC236}">
                <a16:creationId xmlns:a16="http://schemas.microsoft.com/office/drawing/2014/main" id="{D8174CDA-7EC8-0B0E-A338-CAFCC0F979D2}"/>
              </a:ext>
            </a:extLst>
          </p:cNvPr>
          <p:cNvSpPr txBox="1">
            <a:spLocks/>
          </p:cNvSpPr>
          <p:nvPr/>
        </p:nvSpPr>
        <p:spPr>
          <a:xfrm>
            <a:off x="360163" y="146650"/>
            <a:ext cx="5613255" cy="7727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b="1" dirty="0"/>
              <a:t>League Rules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5" end="5"/>
                                            </p:txEl>
                                          </p:spTgt>
                                        </p:tgtEl>
                                        <p:attrNameLst>
                                          <p:attrName>style.visibility</p:attrName>
                                        </p:attrNameLst>
                                      </p:cBhvr>
                                      <p:to>
                                        <p:strVal val="visible"/>
                                      </p:to>
                                    </p:set>
                                    <p:animEffect transition="in" filter="fade">
                                      <p:cBhvr>
                                        <p:cTn id="32" dur="1000"/>
                                        <p:tgtEl>
                                          <p:spTgt spid="1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2545</Words>
  <Application>Microsoft Office PowerPoint</Application>
  <PresentationFormat>Widescreen</PresentationFormat>
  <Paragraphs>202</Paragraphs>
  <Slides>33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FS Jack Light</vt:lpstr>
      <vt:lpstr>Wingdings</vt:lpstr>
      <vt:lpstr>Office Theme</vt:lpstr>
      <vt:lpstr>Taunton &amp; District Youth League Season 2024/2025 </vt:lpstr>
      <vt:lpstr>PowerPoint Presentation</vt:lpstr>
      <vt:lpstr>Registration of players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Errors when entering anything other than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Taunton &amp; District Youth League </dc:title>
  <dc:creator>Danny Mahoney (Student)</dc:creator>
  <cp:lastModifiedBy>Martyn Lever</cp:lastModifiedBy>
  <cp:revision>33</cp:revision>
  <dcterms:created xsi:type="dcterms:W3CDTF">2017-11-11T18:40:19Z</dcterms:created>
  <dcterms:modified xsi:type="dcterms:W3CDTF">2024-09-03T16:28:45Z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23bf1c01-fc0a-4691-bf56-7597eb9fb9b5</vt:lpwstr>
  </property>
  <property fmtid="{D5CDD505-2E9C-101B-9397-08002B2CF9AE}" pid="3" name="bjSaver">
    <vt:lpwstr>Tb/G4RaocWXQ22cRwEOzqVApaW8BgmMW</vt:lpwstr>
  </property>
  <property fmtid="{D5CDD505-2E9C-101B-9397-08002B2CF9AE}" pid="4" name="bjDocumentLabelXML">
    <vt:lpwstr>&lt;?xml version="1.0" encoding="us-ascii"?&gt;&lt;sisl xmlns:xsd="http://www.w3.org/2001/XMLSchema" xmlns:xsi="http://www.w3.org/2001/XMLSchema-instance" sislVersion="0" policy="73688617-a5b0-47e1-8eaf-edfcd84b4f5a"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DocumentSecurityLabel">
    <vt:lpwstr>Public</vt:lpwstr>
  </property>
  <property fmtid="{D5CDD505-2E9C-101B-9397-08002B2CF9AE}" pid="7" name="Classification-NT">
    <vt:lpwstr>Public</vt:lpwstr>
  </property>
</Properties>
</file>